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321" r:id="rId2"/>
    <p:sldId id="299" r:id="rId3"/>
    <p:sldId id="262" r:id="rId4"/>
    <p:sldId id="282" r:id="rId5"/>
    <p:sldId id="283" r:id="rId6"/>
    <p:sldId id="284" r:id="rId7"/>
    <p:sldId id="266" r:id="rId8"/>
    <p:sldId id="313" r:id="rId9"/>
    <p:sldId id="301" r:id="rId10"/>
    <p:sldId id="311" r:id="rId11"/>
  </p:sldIdLst>
  <p:sldSz cx="9144000" cy="5143500" type="screen16x9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E348"/>
    <a:srgbClr val="A0E12B"/>
    <a:srgbClr val="77BC50"/>
    <a:srgbClr val="339933"/>
    <a:srgbClr val="FC1610"/>
    <a:srgbClr val="E923D1"/>
    <a:srgbClr val="00FF00"/>
    <a:srgbClr val="CC3300"/>
    <a:srgbClr val="FF9900"/>
    <a:srgbClr val="C81A08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689" autoAdjust="0"/>
  </p:normalViewPr>
  <p:slideViewPr>
    <p:cSldViewPr>
      <p:cViewPr>
        <p:scale>
          <a:sx n="76" d="100"/>
          <a:sy n="76" d="100"/>
        </p:scale>
        <p:origin x="-298" y="-523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7.6547706716516561E-2"/>
          <c:y val="9.1100400706139548E-2"/>
          <c:w val="0.7529199003002327"/>
          <c:h val="0.4262271975789511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2"/>
              <c:layout>
                <c:manualLayout>
                  <c:x val="7.1942446043165523E-3"/>
                  <c:y val="2.6690391459075011E-2"/>
                </c:manualLayout>
              </c:layout>
              <c:showVal val="1"/>
            </c:dLbl>
            <c:dLbl>
              <c:idx val="3"/>
              <c:layout>
                <c:manualLayout>
                  <c:x val="-1.1990407673861015E-3"/>
                  <c:y val="2.3131672597864968E-2"/>
                </c:manualLayout>
              </c:layout>
              <c:showVal val="1"/>
            </c:dLbl>
            <c:dLbl>
              <c:idx val="4"/>
              <c:layout>
                <c:manualLayout>
                  <c:x val="3.5971223021582068E-3"/>
                  <c:y val="2.3131672597864968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223.5</c:v>
                </c:pt>
                <c:pt idx="1">
                  <c:v>3.4</c:v>
                </c:pt>
                <c:pt idx="2">
                  <c:v>32</c:v>
                </c:pt>
                <c:pt idx="3">
                  <c:v>32.200000000000003</c:v>
                </c:pt>
                <c:pt idx="4">
                  <c:v>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ГОД2</c:v>
                </c:pt>
              </c:strCache>
            </c:strRef>
          </c:tx>
          <c:dLbls>
            <c:dLbl>
              <c:idx val="2"/>
              <c:layout>
                <c:manualLayout>
                  <c:x val="2.3980815347721851E-3"/>
                  <c:y val="2.3131672597864968E-2"/>
                </c:manualLayout>
              </c:layout>
              <c:showVal val="1"/>
            </c:dLbl>
            <c:dLbl>
              <c:idx val="3"/>
              <c:layout>
                <c:manualLayout>
                  <c:x val="3.597122302158294E-3"/>
                  <c:y val="2.3131672597864968E-2"/>
                </c:manualLayout>
              </c:layout>
              <c:showVal val="1"/>
            </c:dLbl>
            <c:dLbl>
              <c:idx val="4"/>
              <c:layout>
                <c:manualLayout>
                  <c:x val="4.7961630695444899E-3"/>
                  <c:y val="1.957295373665480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233.8</c:v>
                </c:pt>
                <c:pt idx="1">
                  <c:v>3.5</c:v>
                </c:pt>
                <c:pt idx="2">
                  <c:v>41.7</c:v>
                </c:pt>
                <c:pt idx="3">
                  <c:v>35.200000000000003</c:v>
                </c:pt>
                <c:pt idx="4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2"/>
              <c:layout>
                <c:manualLayout>
                  <c:x val="1.1990407673861005E-2"/>
                  <c:y val="-1.4010704177991989E-7"/>
                </c:manualLayout>
              </c:layout>
              <c:showVal val="1"/>
            </c:dLbl>
            <c:dLbl>
              <c:idx val="3"/>
              <c:layout>
                <c:manualLayout>
                  <c:x val="7.1942446043165523E-3"/>
                  <c:y val="-7.1174377224199423E-3"/>
                </c:manualLayout>
              </c:layout>
              <c:showVal val="1"/>
            </c:dLbl>
            <c:dLbl>
              <c:idx val="4"/>
              <c:layout>
                <c:manualLayout>
                  <c:x val="-2.3980815347721851E-3"/>
                  <c:y val="-7.1174377224199423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243.1</c:v>
                </c:pt>
                <c:pt idx="1">
                  <c:v>3.6</c:v>
                </c:pt>
                <c:pt idx="2">
                  <c:v>41.8</c:v>
                </c:pt>
                <c:pt idx="3">
                  <c:v>35.800000000000004</c:v>
                </c:pt>
                <c:pt idx="4">
                  <c:v>9</c:v>
                </c:pt>
              </c:numCache>
            </c:numRef>
          </c:val>
        </c:ser>
        <c:shape val="box"/>
        <c:axId val="78360960"/>
        <c:axId val="78362496"/>
        <c:axId val="78093376"/>
      </c:bar3DChart>
      <c:catAx>
        <c:axId val="78360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rgbClr val="FFFF00"/>
                </a:solidFill>
                <a:latin typeface="Arial Black" pitchFamily="34" charset="0"/>
              </a:defRPr>
            </a:pPr>
            <a:endParaRPr lang="ru-RU"/>
          </a:p>
        </c:txPr>
        <c:crossAx val="78362496"/>
        <c:crosses val="autoZero"/>
        <c:auto val="1"/>
        <c:lblAlgn val="ctr"/>
        <c:lblOffset val="100"/>
      </c:catAx>
      <c:valAx>
        <c:axId val="7836249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ru-RU"/>
          </a:p>
        </c:txPr>
        <c:crossAx val="78360960"/>
        <c:crosses val="autoZero"/>
        <c:crossBetween val="between"/>
      </c:valAx>
      <c:serAx>
        <c:axId val="780933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FFFF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8362496"/>
        <c:crosses val="autoZero"/>
        <c:tickLblSkip val="5"/>
        <c:tickMarkSkip val="1"/>
      </c:ser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8.7260427878169927E-2"/>
          <c:y val="8.9599332490847741E-2"/>
          <c:w val="0.78049781277340924"/>
          <c:h val="0.7671462363500972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0"/>
              <c:layout>
                <c:manualLayout>
                  <c:x val="-4.7961630695444032E-3"/>
                  <c:y val="0.10082288325070478"/>
                </c:manualLayout>
              </c:layout>
              <c:showVal val="1"/>
            </c:dLbl>
            <c:dLbl>
              <c:idx val="1"/>
              <c:layout>
                <c:manualLayout>
                  <c:x val="5.9952038369304574E-3"/>
                  <c:y val="5.1440329218106998E-2"/>
                </c:manualLayout>
              </c:layout>
              <c:showVal val="1"/>
            </c:dLbl>
            <c:dLbl>
              <c:idx val="2"/>
              <c:layout>
                <c:manualLayout>
                  <c:x val="3.5971223021582874E-3"/>
                  <c:y val="5.5555555555555455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</c:v>
                </c:pt>
                <c:pt idx="1">
                  <c:v>Доходы от продажи имущества</c:v>
                </c:pt>
                <c:pt idx="2">
                  <c:v>Прочие 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43.5</c:v>
                </c:pt>
                <c:pt idx="1">
                  <c:v>4.4000000000000004</c:v>
                </c:pt>
                <c:pt idx="2">
                  <c:v>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>
                <c:manualLayout>
                  <c:x val="9.5922317264298795E-3"/>
                  <c:y val="8.2304526748971207E-2"/>
                </c:manualLayout>
              </c:layout>
              <c:showVal val="1"/>
            </c:dLbl>
            <c:dLbl>
              <c:idx val="1"/>
              <c:layout>
                <c:manualLayout>
                  <c:x val="1.5587529976019263E-2"/>
                  <c:y val="2.880658436213979E-2"/>
                </c:manualLayout>
              </c:layout>
              <c:showVal val="1"/>
            </c:dLbl>
            <c:dLbl>
              <c:idx val="2"/>
              <c:layout>
                <c:manualLayout>
                  <c:x val="1.3189448441247123E-2"/>
                  <c:y val="3.7037037037037056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</c:v>
                </c:pt>
                <c:pt idx="1">
                  <c:v>Доходы от продажи имущества</c:v>
                </c:pt>
                <c:pt idx="2">
                  <c:v>Прочие 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43.5</c:v>
                </c:pt>
                <c:pt idx="1">
                  <c:v>4.4000000000000004</c:v>
                </c:pt>
                <c:pt idx="2">
                  <c:v>3.6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>
                <c:manualLayout>
                  <c:x val="1.1990407673860976E-2"/>
                  <c:y val="6.378600823045269E-2"/>
                </c:manualLayout>
              </c:layout>
              <c:showVal val="1"/>
            </c:dLbl>
            <c:dLbl>
              <c:idx val="1"/>
              <c:layout>
                <c:manualLayout>
                  <c:x val="8.3932853717027141E-3"/>
                  <c:y val="2.6748971193415641E-2"/>
                </c:manualLayout>
              </c:layout>
              <c:showVal val="1"/>
            </c:dLbl>
            <c:dLbl>
              <c:idx val="2"/>
              <c:layout>
                <c:manualLayout>
                  <c:x val="3.5971223021582016E-3"/>
                  <c:y val="3.7037037037037056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</c:v>
                </c:pt>
                <c:pt idx="1">
                  <c:v>Доходы от продажи имущества</c:v>
                </c:pt>
                <c:pt idx="2">
                  <c:v>Прочие неналоговые доходы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43.5</c:v>
                </c:pt>
                <c:pt idx="1">
                  <c:v>4.4000000000000004</c:v>
                </c:pt>
                <c:pt idx="2">
                  <c:v>3.7</c:v>
                </c:pt>
              </c:numCache>
            </c:numRef>
          </c:val>
        </c:ser>
        <c:shape val="box"/>
        <c:axId val="79255424"/>
        <c:axId val="79256960"/>
        <c:axId val="79222976"/>
      </c:bar3DChart>
      <c:catAx>
        <c:axId val="792554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rgbClr val="FFFF00"/>
                </a:solidFill>
                <a:latin typeface="Arial Black" pitchFamily="34" charset="0"/>
              </a:defRPr>
            </a:pPr>
            <a:endParaRPr lang="ru-RU"/>
          </a:p>
        </c:txPr>
        <c:crossAx val="79256960"/>
        <c:crosses val="autoZero"/>
        <c:auto val="1"/>
        <c:lblAlgn val="ctr"/>
        <c:lblOffset val="100"/>
      </c:catAx>
      <c:valAx>
        <c:axId val="79256960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ru-RU"/>
          </a:p>
        </c:txPr>
        <c:crossAx val="79255424"/>
        <c:crosses val="autoZero"/>
        <c:crossBetween val="between"/>
      </c:valAx>
      <c:serAx>
        <c:axId val="792229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FFFF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9256960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7895947938014788E-4"/>
          <c:y val="1.5737338388257041E-2"/>
          <c:w val="0.70589972209357188"/>
          <c:h val="0.965194494918904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5374652616952336"/>
                  <c:y val="-5.78067164681339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8.6306569633341282E-2"/>
                  <c:y val="-0.291374269005849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158,0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0.13821104748270144"/>
                  <c:y val="0.28310355942349313"/>
                </c:manualLayout>
              </c:layout>
              <c:tx>
                <c:rich>
                  <a:bodyPr/>
                  <a:lstStyle/>
                  <a:p>
                    <a:pPr>
                      <a:defRPr sz="1801" b="0">
                        <a:solidFill>
                          <a:schemeClr val="tx1"/>
                        </a:solidFill>
                        <a:latin typeface="Arial Black" pitchFamily="34" charset="0"/>
                      </a:defRPr>
                    </a:pPr>
                    <a:r>
                      <a:rPr lang="ru-RU" sz="1801" b="0" dirty="0" smtClean="0">
                        <a:solidFill>
                          <a:srgbClr val="FFFF00"/>
                        </a:solidFill>
                        <a:latin typeface="Arial Black" pitchFamily="34" charset="0"/>
                      </a:rPr>
                      <a:t>186,1</a:t>
                    </a:r>
                  </a:p>
                  <a:p>
                    <a:pPr>
                      <a:defRPr sz="1801" b="0">
                        <a:solidFill>
                          <a:schemeClr val="tx1"/>
                        </a:solidFill>
                        <a:latin typeface="Arial Black" pitchFamily="34" charset="0"/>
                      </a:defRPr>
                    </a:pPr>
                    <a:endParaRPr lang="en-US" sz="1800" b="0" dirty="0">
                      <a:solidFill>
                        <a:schemeClr val="tx1"/>
                      </a:solidFill>
                      <a:latin typeface="Arial Black" pitchFamily="34" charset="0"/>
                    </a:endParaRPr>
                  </a:p>
                </c:rich>
              </c:tx>
              <c:spPr/>
              <c:dLblPos val="bestFit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19,7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1" b="1">
                    <a:solidFill>
                      <a:srgbClr val="FFFF0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FFFF00"/>
                  </a:solidFill>
                </a:ln>
              </c:spPr>
            </c:leaderLines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24.8</c:v>
                </c:pt>
                <c:pt idx="1">
                  <c:v>158</c:v>
                </c:pt>
                <c:pt idx="2">
                  <c:v>186.1</c:v>
                </c:pt>
                <c:pt idx="3">
                  <c:v>19.7</c:v>
                </c:pt>
              </c:numCache>
            </c:numRef>
          </c:val>
        </c:ser>
      </c:pie3DChart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9799471088841213"/>
          <c:y val="0.64994244140535062"/>
          <c:w val="0.5020052891115887"/>
          <c:h val="0.35005755859464938"/>
        </c:manualLayout>
      </c:layout>
      <c:txPr>
        <a:bodyPr/>
        <a:lstStyle/>
        <a:p>
          <a:pPr>
            <a:defRPr sz="1200" b="1">
              <a:solidFill>
                <a:srgbClr val="FFFF00"/>
              </a:solidFill>
              <a:latin typeface="Arial Black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1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  <a:latin typeface="Arial Black" pitchFamily="34" charset="0"/>
              </a:defRPr>
            </a:pPr>
            <a:r>
              <a:rPr lang="ru-RU" sz="2000" dirty="0" smtClean="0">
                <a:solidFill>
                  <a:srgbClr val="FFFF00"/>
                </a:solidFill>
              </a:rPr>
              <a:t>2022 </a:t>
            </a:r>
            <a:r>
              <a:rPr lang="ru-RU" sz="2000" dirty="0">
                <a:solidFill>
                  <a:srgbClr val="FFFF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16457854653414222"/>
          <c:y val="6.3151197009464726E-4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2783962349533901E-3"/>
          <c:y val="0.12566062054743171"/>
          <c:w val="0.68833378586296157"/>
          <c:h val="0.874339379452568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7"/>
          <c:dPt>
            <c:idx val="2"/>
            <c:explosion val="15"/>
          </c:dPt>
          <c:dLbls>
            <c:dLbl>
              <c:idx val="0"/>
              <c:layout>
                <c:manualLayout>
                  <c:x val="0.12548750053784274"/>
                  <c:y val="-3.049868766404204E-2"/>
                </c:manualLayout>
              </c:layout>
              <c:tx>
                <c:rich>
                  <a:bodyPr/>
                  <a:lstStyle/>
                  <a:p>
                    <a:pPr>
                      <a:defRPr sz="1599" b="1">
                        <a:solidFill>
                          <a:srgbClr val="FFFF00"/>
                        </a:solidFill>
                        <a:latin typeface="Arial Black" pitchFamily="34" charset="0"/>
                      </a:defRPr>
                    </a:pPr>
                    <a:r>
                      <a:rPr lang="ru-RU" sz="1599" dirty="0" smtClean="0">
                        <a:solidFill>
                          <a:srgbClr val="FFFF00"/>
                        </a:solidFill>
                      </a:rPr>
                      <a:t>24,8</a:t>
                    </a:r>
                    <a:endParaRPr lang="en-US" sz="1600" dirty="0">
                      <a:solidFill>
                        <a:srgbClr val="FFFF00"/>
                      </a:solidFill>
                    </a:endParaRPr>
                  </a:p>
                </c:rich>
              </c:tx>
              <c:numFmt formatCode="General" sourceLinked="0"/>
              <c:spPr/>
              <c:dLblPos val="bestFit"/>
            </c:dLbl>
            <c:dLbl>
              <c:idx val="1"/>
              <c:layout>
                <c:manualLayout>
                  <c:x val="0.14748997521143237"/>
                  <c:y val="-4.238298337707803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r>
                      <a:rPr lang="ru-RU" dirty="0" smtClean="0"/>
                      <a:t>0,3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1.4396970870444448E-3"/>
                  <c:y val="0.21122444921657521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FFFF00"/>
                        </a:solidFill>
                        <a:latin typeface="Arial Black" pitchFamily="34" charset="0"/>
                      </a:defRPr>
                    </a:pPr>
                    <a:r>
                      <a:rPr lang="ru-RU" dirty="0" smtClean="0"/>
                      <a:t>218,7</a:t>
                    </a:r>
                    <a:endParaRPr lang="en-US" dirty="0"/>
                  </a:p>
                </c:rich>
              </c:tx>
              <c:numFmt formatCode="#,##0.0" sourceLinked="0"/>
              <c:spPr/>
              <c:dLblPos val="bestFit"/>
              <c:showVal val="1"/>
            </c:dLbl>
            <c:dLbl>
              <c:idx val="3"/>
              <c:layout>
                <c:manualLayout>
                  <c:x val="-0.11273116475194708"/>
                  <c:y val="5.5067207508152402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599" b="1">
                    <a:solidFill>
                      <a:srgbClr val="FFFF0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13.8</c:v>
                </c:pt>
                <c:pt idx="1">
                  <c:v>156.6</c:v>
                </c:pt>
                <c:pt idx="2">
                  <c:v>191.7</c:v>
                </c:pt>
                <c:pt idx="3">
                  <c:v>19.7</c:v>
                </c:pt>
              </c:numCache>
            </c:numRef>
          </c:val>
        </c:ser>
      </c:pie3DChart>
      <c:spPr>
        <a:noFill/>
        <a:ln w="25384">
          <a:noFill/>
        </a:ln>
      </c:spPr>
    </c:plotArea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 b="0">
                <a:solidFill>
                  <a:srgbClr val="FFFF00"/>
                </a:solidFill>
                <a:latin typeface="Arial Black" pitchFamily="34" charset="0"/>
              </a:defRPr>
            </a:pPr>
            <a:r>
              <a:rPr lang="ru-RU" sz="2000" dirty="0" smtClean="0"/>
              <a:t>202</a:t>
            </a:r>
            <a:r>
              <a:rPr lang="en-US" sz="2000" dirty="0" smtClean="0"/>
              <a:t>3</a:t>
            </a:r>
            <a:r>
              <a:rPr lang="ru-RU" sz="2000" dirty="0" smtClean="0"/>
              <a:t> </a:t>
            </a:r>
            <a:r>
              <a:rPr lang="ru-RU" sz="2000" dirty="0"/>
              <a:t>год</a:t>
            </a:r>
          </a:p>
        </c:rich>
      </c:tx>
      <c:layout>
        <c:manualLayout>
          <c:xMode val="edge"/>
          <c:yMode val="edge"/>
          <c:x val="0.40525385498687666"/>
          <c:y val="2.2727272727272794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4504706308263188E-2"/>
          <c:y val="0.17821434820647503"/>
          <c:w val="0.90213208814014456"/>
          <c:h val="0.731135826771653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52"/>
          <c:dPt>
            <c:idx val="1"/>
            <c:explosion val="19"/>
          </c:dPt>
          <c:dPt>
            <c:idx val="2"/>
            <c:explosion val="20"/>
          </c:dPt>
          <c:dLbls>
            <c:dLbl>
              <c:idx val="0"/>
              <c:layout>
                <c:manualLayout>
                  <c:x val="0.17070312500000001"/>
                  <c:y val="7.3763719875924727E-2"/>
                </c:manualLayout>
              </c:layout>
              <c:dLblPos val="bestFit"/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5.4021079396325472E-2"/>
                  <c:y val="-0.2604265091863521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FF00"/>
                        </a:solidFill>
                      </a:rPr>
                      <a:t>218,6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-0.14663293553149651"/>
                  <c:y val="0.1038666189453592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FF0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>
                  <a:solidFill>
                    <a:srgbClr val="FFFF00"/>
                  </a:solidFill>
                </a:ln>
              </c:spPr>
            </c:leaderLines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межбюдетные трансферты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24.8</c:v>
                </c:pt>
                <c:pt idx="1">
                  <c:v>0</c:v>
                </c:pt>
                <c:pt idx="2">
                  <c:v>218.6</c:v>
                </c:pt>
                <c:pt idx="3">
                  <c:v>19.7</c:v>
                </c:pt>
              </c:numCache>
            </c:numRef>
          </c:val>
        </c:ser>
      </c:pie3DChart>
      <c:spPr>
        <a:noFill/>
        <a:ln w="25405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6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794997981021641"/>
          <c:y val="2.8813318537894879E-2"/>
          <c:w val="0.87205002018979005"/>
          <c:h val="0.7392871759144353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Программная часть</c:v>
                </c:pt>
              </c:strCache>
            </c:strRef>
          </c:tx>
          <c:spPr>
            <a:solidFill>
              <a:srgbClr val="CC3300"/>
            </a:solidFill>
          </c:spPr>
          <c:dLbls>
            <c:dLbl>
              <c:idx val="0"/>
              <c:layout>
                <c:manualLayout>
                  <c:x val="0"/>
                  <c:y val="9.7029129777599268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2000" b="1"/>
                    </a:pPr>
                    <a:r>
                      <a:rPr lang="ru-RU" dirty="0" smtClean="0"/>
                      <a:t>587,9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1"/>
              <c:layout/>
              <c:tx>
                <c:rich>
                  <a:bodyPr rot="0" vert="horz"/>
                  <a:lstStyle/>
                  <a:p>
                    <a:pPr>
                      <a:defRPr sz="2000" b="1"/>
                    </a:pPr>
                    <a:r>
                      <a:rPr lang="ru-RU" b="1" dirty="0" smtClean="0"/>
                      <a:t>609,5</a:t>
                    </a:r>
                    <a:endParaRPr lang="en-US" b="1" dirty="0"/>
                  </a:p>
                </c:rich>
              </c:tx>
              <c:spPr/>
            </c:dLbl>
            <c:dLbl>
              <c:idx val="2"/>
              <c:layout/>
              <c:tx>
                <c:rich>
                  <a:bodyPr rot="0" vert="horz"/>
                  <a:lstStyle/>
                  <a:p>
                    <a:pPr>
                      <a:defRPr sz="2000" b="1"/>
                    </a:pPr>
                    <a:r>
                      <a:rPr lang="ru-RU" dirty="0" smtClean="0"/>
                      <a:t>456,2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3"/>
              <c:layout/>
              <c:spPr/>
              <c:txPr>
                <a:bodyPr rot="0" vert="horz"/>
                <a:lstStyle/>
                <a:p>
                  <a:pPr>
                    <a:defRPr sz="2000" b="1"/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Лист1!$A$2:$A$5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587.9</c:v>
                </c:pt>
                <c:pt idx="1">
                  <c:v>609.5</c:v>
                </c:pt>
                <c:pt idx="2">
                  <c:v>456.2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Непрограммная часть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59,6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1666666666666683E-3"/>
                  <c:y val="-1.3110454234914203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sz="2000" b="1" dirty="0" smtClean="0">
                        <a:solidFill>
                          <a:schemeClr val="tx1"/>
                        </a:solidFill>
                      </a:rPr>
                      <a:t>59,6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59,6</a:t>
                    </a:r>
                    <a:endParaRPr lang="en-US" dirty="0"/>
                  </a:p>
                </c:rich>
              </c:tx>
              <c:showVal val="1"/>
            </c:dLbl>
            <c:txPr>
              <a:bodyPr rot="0" vert="horz"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159.6</c:v>
                </c:pt>
                <c:pt idx="1">
                  <c:v>159.6</c:v>
                </c:pt>
                <c:pt idx="2">
                  <c:v>159.6</c:v>
                </c:pt>
              </c:numCache>
            </c:numRef>
          </c:val>
        </c:ser>
        <c:shape val="box"/>
        <c:axId val="87037824"/>
        <c:axId val="87039360"/>
        <c:axId val="0"/>
      </c:bar3DChart>
      <c:catAx>
        <c:axId val="870378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b="1">
                <a:solidFill>
                  <a:srgbClr val="FFFF00"/>
                </a:solidFill>
              </a:defRPr>
            </a:pPr>
            <a:endParaRPr lang="ru-RU"/>
          </a:p>
        </c:txPr>
        <c:crossAx val="87039360"/>
        <c:crosses val="autoZero"/>
        <c:auto val="1"/>
        <c:lblAlgn val="ctr"/>
        <c:lblOffset val="100"/>
      </c:catAx>
      <c:valAx>
        <c:axId val="87039360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txPr>
          <a:bodyPr rot="-60000000" vert="horz"/>
          <a:lstStyle/>
          <a:p>
            <a:pPr>
              <a:defRPr b="1">
                <a:solidFill>
                  <a:srgbClr val="FFFF00"/>
                </a:solidFill>
              </a:defRPr>
            </a:pPr>
            <a:endParaRPr lang="ru-RU"/>
          </a:p>
        </c:txPr>
        <c:crossAx val="87037824"/>
        <c:crosses val="autoZero"/>
        <c:crossBetween val="between"/>
      </c:valAx>
      <c:spPr>
        <a:noFill/>
        <a:ln w="25391">
          <a:noFill/>
        </a:ln>
      </c:spPr>
    </c:plotArea>
    <c:legend>
      <c:legendPos val="b"/>
      <c:layout/>
      <c:txPr>
        <a:bodyPr rot="0" vert="horz"/>
        <a:lstStyle/>
        <a:p>
          <a:pPr>
            <a:defRPr b="1">
              <a:solidFill>
                <a:srgbClr val="FFFF00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0.80576</cdr:x>
      <cdr:y>0.12811</cdr:y>
    </cdr:from>
    <cdr:to>
      <cdr:x>0.91367</cdr:x>
      <cdr:y>0.19929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34400" y="685800"/>
          <a:ext cx="1143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млн.руб.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0.82014</cdr:x>
      <cdr:y>0.4306</cdr:y>
    </cdr:from>
    <cdr:to>
      <cdr:x>0.90647</cdr:x>
      <cdr:y>0.48399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86800" y="30734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0.74101</cdr:x>
      <cdr:y>0.38434</cdr:y>
    </cdr:from>
    <cdr:to>
      <cdr:x>0.82735</cdr:x>
      <cdr:y>0.43772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848600" y="2057400"/>
          <a:ext cx="914496" cy="285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FFFF00"/>
              </a:solidFill>
            </a:rPr>
            <a:t>2022</a:t>
          </a:r>
          <a:r>
            <a:rPr lang="ru-RU" sz="1200" b="1" dirty="0" smtClean="0">
              <a:solidFill>
                <a:srgbClr val="FFFF00"/>
              </a:solidFill>
            </a:rPr>
            <a:t> </a:t>
          </a:r>
          <a:r>
            <a:rPr lang="ru-RU" sz="1800" b="1" dirty="0" smtClean="0">
              <a:solidFill>
                <a:srgbClr val="FFFF00"/>
              </a:solidFill>
            </a:rPr>
            <a:t>ГОД</a:t>
          </a:r>
          <a:endParaRPr lang="ru-RU" sz="18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0.78417</cdr:x>
      <cdr:y>0.3274</cdr:y>
    </cdr:from>
    <cdr:to>
      <cdr:x>0.8705</cdr:x>
      <cdr:y>0.38078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305800" y="1752600"/>
          <a:ext cx="914390" cy="285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FFFF00"/>
              </a:solidFill>
            </a:rPr>
            <a:t>2023 ГОД</a:t>
          </a:r>
          <a:endParaRPr lang="ru-RU" sz="1800" b="1" dirty="0">
            <a:solidFill>
              <a:srgbClr val="FFFF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0.83453</cdr:x>
      <cdr:y>0.06173</cdr:y>
    </cdr:from>
    <cdr:to>
      <cdr:x>0.92086</cdr:x>
      <cdr:y>0.1358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39200" y="381000"/>
          <a:ext cx="91439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млн.руб.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0.22059</cdr:x>
      <cdr:y>0.61111</cdr:y>
    </cdr:from>
    <cdr:to>
      <cdr:x>0.26471</cdr:x>
      <cdr:y>0.74786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5400000">
          <a:off x="952500" y="2914650"/>
          <a:ext cx="609600" cy="2286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0.60606</cdr:x>
      <cdr:y>0.24561</cdr:y>
    </cdr:from>
    <cdr:to>
      <cdr:x>0.68182</cdr:x>
      <cdr:y>0.33333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V="1">
          <a:off x="3048000" y="1066800"/>
          <a:ext cx="381000" cy="3810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rgbClr val="FFFF00"/>
              </a:solidFill>
            </a:ln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0.09836</cdr:x>
      <cdr:y>0.66667</cdr:y>
    </cdr:from>
    <cdr:to>
      <cdr:x>0.14754</cdr:x>
      <cdr:y>0.84848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V="1">
          <a:off x="457200" y="1676400"/>
          <a:ext cx="228600" cy="4572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rgbClr val="FFFF00"/>
              </a:solidFill>
            </a:ln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A2BB-436B-4C27-9232-313E08EE2A4A}" type="datetimeFigureOut">
              <a:rPr lang="en-US"/>
              <a:pPr>
                <a:defRPr/>
              </a:pPr>
              <a:t>11/24/2020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AA4D9-D09F-4FC3-9372-9C66E208C8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6173F-1AA0-48F4-826F-0D02C9AE0251}" type="datetimeFigureOut">
              <a:rPr lang="en-US"/>
              <a:pPr>
                <a:defRPr/>
              </a:pPr>
              <a:t>11/24/2020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2327-E492-421F-A104-FF194B1060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1C36A-E70F-4CE0-B104-3BB1CB3ACF08}" type="datetimeFigureOut">
              <a:rPr lang="en-US"/>
              <a:pPr>
                <a:defRPr/>
              </a:pPr>
              <a:t>11/24/2020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9D39E-FFA5-4671-9D47-D0E6A30779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DF3B61-2EA4-4529-A1D2-A24F4A404F58}" type="datetimeFigureOut">
              <a:rPr lang="en-US"/>
              <a:pPr>
                <a:defRPr/>
              </a:pPr>
              <a:t>11/24/2020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A46405-EE67-4CA7-8AAC-4061467E1AF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8C15C-60D7-4345-8F14-9AF5ECBDCE81}" type="datetimeFigureOut">
              <a:rPr lang="en-US"/>
              <a:pPr>
                <a:defRPr/>
              </a:pPr>
              <a:t>11/24/2020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58034-DE0B-4A1F-BEC0-259777D1B8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3B90F-F1EB-463D-AA8D-BD8BD41D7B7F}" type="datetimeFigureOut">
              <a:rPr lang="en-US"/>
              <a:pPr>
                <a:defRPr/>
              </a:pPr>
              <a:t>11/24/2020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81B12-CA47-4F1B-BB03-FF5FA54929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55D5B-A1FC-4993-926F-29A5B46FEBF3}" type="datetimeFigureOut">
              <a:rPr lang="en-US"/>
              <a:pPr>
                <a:defRPr/>
              </a:pPr>
              <a:t>11/24/2020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999CD-91F7-46E0-8E3A-A64C6EC554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5FE2C-03AB-4C2F-BCBB-A37324FA0251}" type="datetimeFigureOut">
              <a:rPr lang="en-US"/>
              <a:pPr>
                <a:defRPr/>
              </a:pPr>
              <a:t>11/24/2020</a:t>
            </a:fld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66EA8-082F-4840-9765-5FA4920C96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EA0B7-9BAB-470E-8547-38455E2777A5}" type="datetimeFigureOut">
              <a:rPr lang="en-US"/>
              <a:pPr>
                <a:defRPr/>
              </a:pPr>
              <a:t>11/24/2020</a:t>
            </a:fld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F3434-698D-4545-BFE7-8F709BB1CE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89688-ABA4-48AC-ABA8-85AF40980E30}" type="datetimeFigureOut">
              <a:rPr lang="en-US"/>
              <a:pPr>
                <a:defRPr/>
              </a:pPr>
              <a:t>11/24/2020</a:t>
            </a:fld>
            <a:endParaRPr lang="en-US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D5A1F-4D2A-4906-9CCA-40DDE1FBDA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5004E-F394-4EA9-8968-6E4B378B52C0}" type="datetimeFigureOut">
              <a:rPr lang="en-US"/>
              <a:pPr>
                <a:defRPr/>
              </a:pPr>
              <a:t>11/24/2020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18EEC-CE46-4DCB-896F-607A14612A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3A301-9C44-4B42-88B8-BD9F408D907F}" type="datetimeFigureOut">
              <a:rPr lang="en-US"/>
              <a:pPr>
                <a:defRPr/>
              </a:pPr>
              <a:t>11/24/2020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D8C01-043A-4F88-959C-D9F5E5F012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20C5FB-E110-436A-91BE-190194BED339}" type="datetimeFigureOut">
              <a:rPr lang="en-US"/>
              <a:pPr>
                <a:defRPr/>
              </a:pPr>
              <a:t>11/24/2020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4BA9D2-3894-4485-B436-5319B6E6D3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7" descr="coins-backgrounds-wallpape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6" descr="7ccb6ebab9caf5ca174a325faa8ec56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10" descr="vidy-finansovyh-institutov_1.jpg"/>
          <p:cNvPicPr>
            <a:picLocks noChangeAspect="1"/>
          </p:cNvPicPr>
          <p:nvPr/>
        </p:nvPicPr>
        <p:blipFill>
          <a:blip r:embed="rId4" cstate="print">
            <a:lum bright="-5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9600" y="302937"/>
            <a:ext cx="8229600" cy="2289729"/>
          </a:xfrm>
        </p:spPr>
        <p:txBody>
          <a:bodyPr wrap="square" lIns="0" tIns="12065" rIns="0" bIns="0">
            <a:spAutoFit/>
          </a:bodyPr>
          <a:lstStyle/>
          <a:p>
            <a:pPr marL="11113" indent="-3175">
              <a:spcBef>
                <a:spcPts val="100"/>
              </a:spcBef>
            </a:pPr>
            <a:r>
              <a:rPr lang="ru-RU" sz="4000" b="1" dirty="0" smtClean="0">
                <a:solidFill>
                  <a:srgbClr val="17375E"/>
                </a:solidFill>
                <a:latin typeface="Arial" charset="0"/>
                <a:cs typeface="Arial" charset="0"/>
              </a:rPr>
              <a:t/>
            </a:r>
            <a:br>
              <a:rPr lang="ru-RU" sz="4000" b="1" dirty="0" smtClean="0">
                <a:solidFill>
                  <a:srgbClr val="17375E"/>
                </a:solidFill>
                <a:latin typeface="Arial" charset="0"/>
                <a:cs typeface="Arial" charset="0"/>
              </a:rPr>
            </a:br>
            <a:r>
              <a:rPr lang="ru-RU" sz="3600" b="1" dirty="0" smtClean="0">
                <a:solidFill>
                  <a:srgbClr val="17375E"/>
                </a:solidFill>
                <a:latin typeface="Arial" charset="0"/>
                <a:cs typeface="Arial" charset="0"/>
              </a:rPr>
              <a:t>Проект бюджета города Ливны на 2021  год и на плановый  период 2022 и 2023  годов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8305800" y="1"/>
            <a:ext cx="838200" cy="800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91" name="TextBox 13"/>
          <p:cNvSpPr txBox="1">
            <a:spLocks noChangeArrowheads="1"/>
          </p:cNvSpPr>
          <p:nvPr/>
        </p:nvSpPr>
        <p:spPr bwMode="auto">
          <a:xfrm>
            <a:off x="685800" y="114300"/>
            <a:ext cx="7391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latin typeface="Arial Black" pitchFamily="34" charset="0"/>
                <a:cs typeface="Arial" charset="0"/>
              </a:rPr>
              <a:t>АДМИНИСТРАЦИЯ ГОРОДА ЛИВНЫ ОРЛОВСКОЙ </a:t>
            </a:r>
            <a:r>
              <a:rPr lang="ru-RU" sz="2800" b="1" dirty="0" smtClean="0">
                <a:solidFill>
                  <a:srgbClr val="0000CC"/>
                </a:solidFill>
                <a:latin typeface="Arial Black" pitchFamily="34" charset="0"/>
                <a:cs typeface="Arial" charset="0"/>
              </a:rPr>
              <a:t>ОБЛАСТИ</a:t>
            </a:r>
          </a:p>
          <a:p>
            <a:pPr algn="ctr"/>
            <a:endParaRPr lang="ru-RU" sz="2800" b="1" dirty="0">
              <a:solidFill>
                <a:srgbClr val="0000CC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770313" y="2149078"/>
            <a:ext cx="1657350" cy="10858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747,5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7400" y="971550"/>
            <a:ext cx="2590800" cy="8036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Общегосударственные вопросы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56,2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24401" y="971550"/>
            <a:ext cx="2346325" cy="823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Национальная экономика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108,7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97714" y="1546622"/>
            <a:ext cx="1893887" cy="956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Жилищно-коммунальное хозяйство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63,3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1" y="2914651"/>
            <a:ext cx="1736725" cy="8893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9,3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42150" y="2887266"/>
            <a:ext cx="1949450" cy="9989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432,6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" y="1600200"/>
            <a:ext cx="1749425" cy="953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43,3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97414" y="3623073"/>
            <a:ext cx="2168525" cy="8024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Культура и кинематография 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30,4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60614" y="3634979"/>
            <a:ext cx="2073275" cy="7834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Обслуживание муниципального долга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3,7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 rot="2394781">
            <a:off x="5190791" y="1711871"/>
            <a:ext cx="406433" cy="65127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трелка вверх 17"/>
          <p:cNvSpPr/>
          <p:nvPr/>
        </p:nvSpPr>
        <p:spPr>
          <a:xfrm rot="15117265">
            <a:off x="2652485" y="2131937"/>
            <a:ext cx="364331" cy="1997075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Стрелка вверх 18"/>
          <p:cNvSpPr/>
          <p:nvPr/>
        </p:nvSpPr>
        <p:spPr>
          <a:xfrm rot="6708632">
            <a:off x="6019520" y="2280033"/>
            <a:ext cx="382191" cy="1735459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Стрелка вверх 19"/>
          <p:cNvSpPr/>
          <p:nvPr/>
        </p:nvSpPr>
        <p:spPr>
          <a:xfrm rot="17204225">
            <a:off x="2711649" y="1346399"/>
            <a:ext cx="363140" cy="191611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Стрелка вверх 20"/>
          <p:cNvSpPr/>
          <p:nvPr/>
        </p:nvSpPr>
        <p:spPr>
          <a:xfrm rot="4194067">
            <a:off x="6066830" y="1393230"/>
            <a:ext cx="363140" cy="178435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Стрелка вверх 21"/>
          <p:cNvSpPr/>
          <p:nvPr/>
        </p:nvSpPr>
        <p:spPr>
          <a:xfrm rot="13502571">
            <a:off x="3662160" y="3056843"/>
            <a:ext cx="364331" cy="70494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Стрелка вверх 22"/>
          <p:cNvSpPr/>
          <p:nvPr/>
        </p:nvSpPr>
        <p:spPr>
          <a:xfrm rot="7830774">
            <a:off x="5114487" y="3057898"/>
            <a:ext cx="363140" cy="700289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Стрелка вверх 23"/>
          <p:cNvSpPr/>
          <p:nvPr/>
        </p:nvSpPr>
        <p:spPr>
          <a:xfrm rot="18818709">
            <a:off x="3486112" y="1675307"/>
            <a:ext cx="364331" cy="73504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715" name="Text Box 21"/>
          <p:cNvSpPr txBox="1">
            <a:spLocks noChangeArrowheads="1"/>
          </p:cNvSpPr>
          <p:nvPr/>
        </p:nvSpPr>
        <p:spPr bwMode="auto">
          <a:xfrm>
            <a:off x="0" y="0"/>
            <a:ext cx="12378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FF00"/>
                </a:solidFill>
                <a:latin typeface="Calibri" pitchFamily="34" charset="0"/>
              </a:rPr>
              <a:t>СЛАЙД 10 </a:t>
            </a:r>
            <a:endParaRPr lang="ru-RU" b="1" dirty="0">
              <a:solidFill>
                <a:srgbClr val="00FF00"/>
              </a:solidFill>
              <a:latin typeface="Calibri" pitchFamily="34" charset="0"/>
            </a:endParaRPr>
          </a:p>
          <a:p>
            <a:endParaRPr lang="ru-RU" sz="2400" dirty="0">
              <a:solidFill>
                <a:srgbClr val="00FF00"/>
              </a:solidFill>
              <a:latin typeface="Calibri" pitchFamily="34" charset="0"/>
            </a:endParaRPr>
          </a:p>
        </p:txBody>
      </p:sp>
      <p:sp>
        <p:nvSpPr>
          <p:cNvPr id="29716" name="Прямоугольник 24"/>
          <p:cNvSpPr>
            <a:spLocks noChangeArrowheads="1"/>
          </p:cNvSpPr>
          <p:nvPr/>
        </p:nvSpPr>
        <p:spPr bwMode="auto">
          <a:xfrm>
            <a:off x="990600" y="0"/>
            <a:ext cx="693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cs typeface="Arial" charset="0"/>
              </a:rPr>
              <a:t>РАСПРЕДЕЛЕНИЕ БЮДЖЕТНЫХ АССИГНОВАНИЙ ПО РАЗДЕЛАМ БЮДЖЕТА ГОРОДА ЛИВНЫ НА </a:t>
            </a:r>
            <a:r>
              <a:rPr lang="ru-RU" b="1" dirty="0" smtClean="0">
                <a:solidFill>
                  <a:srgbClr val="FFFF00"/>
                </a:solidFill>
                <a:cs typeface="Arial" charset="0"/>
              </a:rPr>
              <a:t>2021 </a:t>
            </a:r>
            <a:r>
              <a:rPr lang="ru-RU" b="1" dirty="0">
                <a:solidFill>
                  <a:srgbClr val="FFFF00"/>
                </a:solidFill>
                <a:cs typeface="Arial" charset="0"/>
              </a:rPr>
              <a:t>ГОД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8458200" y="0"/>
            <a:ext cx="685800" cy="57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718" name="TextBox 26"/>
          <p:cNvSpPr txBox="1">
            <a:spLocks noChangeArrowheads="1"/>
          </p:cNvSpPr>
          <p:nvPr/>
        </p:nvSpPr>
        <p:spPr bwMode="auto">
          <a:xfrm>
            <a:off x="7696200" y="62865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млн.руб.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157288" y="75010"/>
            <a:ext cx="6691312" cy="99417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ОСНОВЫ СОСТАВЛЕНИЯ ПРОЕКТА БЮДЖЕТА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7500" y="1257301"/>
            <a:ext cx="3060700" cy="143113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Прогноз социально-экономического развития города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5800" y="1257301"/>
            <a:ext cx="3071813" cy="143113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Указы Президента Российской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Федерации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5800" y="3486150"/>
            <a:ext cx="3071813" cy="1371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37188" y="3429000"/>
            <a:ext cx="3021012" cy="14287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Муниципальные программы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36964" y="2574131"/>
            <a:ext cx="1938337" cy="11334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 бюджета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8305800" y="0"/>
            <a:ext cx="838200" cy="742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9" name="Прямоугольник 9"/>
          <p:cNvSpPr>
            <a:spLocks noChangeArrowheads="1"/>
          </p:cNvSpPr>
          <p:nvPr/>
        </p:nvSpPr>
        <p:spPr bwMode="auto">
          <a:xfrm>
            <a:off x="0" y="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FF00"/>
                </a:solidFill>
                <a:latin typeface="Calibri" pitchFamily="34" charset="0"/>
              </a:rPr>
              <a:t>СЛАЙД 2</a:t>
            </a:r>
            <a:r>
              <a:rPr lang="ru-RU" b="1" dirty="0" smtClean="0">
                <a:solidFill>
                  <a:srgbClr val="00FF00"/>
                </a:solidFill>
                <a:latin typeface="Calibri" pitchFamily="34" charset="0"/>
              </a:rPr>
              <a:t> </a:t>
            </a:r>
            <a:endParaRPr lang="ru-RU" b="1" dirty="0">
              <a:solidFill>
                <a:srgbClr val="00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3900" y="17103"/>
            <a:ext cx="5764213" cy="320601"/>
          </a:xfrm>
        </p:spPr>
        <p:txBody>
          <a:bodyPr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ОСНОВНЫЕ ХАРАКТЕРИСТИКИ</a:t>
            </a:r>
            <a:r>
              <a:rPr sz="2000" b="1" spc="-13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БЮДЖЕТА</a:t>
            </a:r>
            <a:endParaRPr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object 4"/>
          <p:cNvSpPr txBox="1">
            <a:spLocks noChangeArrowheads="1"/>
          </p:cNvSpPr>
          <p:nvPr/>
        </p:nvSpPr>
        <p:spPr bwMode="auto">
          <a:xfrm>
            <a:off x="1600200" y="342901"/>
            <a:ext cx="6719888" cy="32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000" b="1" dirty="0">
                <a:solidFill>
                  <a:srgbClr val="FFFF00"/>
                </a:solidFill>
                <a:cs typeface="Arial" charset="0"/>
              </a:rPr>
              <a:t>ГОРОДА ЛИВНЫ ОРЛОВСКОЙ ОБЛАСТИ </a:t>
            </a:r>
            <a:r>
              <a:rPr lang="ru-RU" sz="2000" b="1" dirty="0" smtClean="0">
                <a:solidFill>
                  <a:srgbClr val="FFFF00"/>
                </a:solidFill>
                <a:cs typeface="Arial" charset="0"/>
              </a:rPr>
              <a:t>(</a:t>
            </a:r>
            <a:r>
              <a:rPr lang="ru-RU" sz="1400" b="1" dirty="0" smtClean="0">
                <a:solidFill>
                  <a:srgbClr val="FFFF00"/>
                </a:solidFill>
                <a:cs typeface="Arial" charset="0"/>
              </a:rPr>
              <a:t>млн.руб.</a:t>
            </a:r>
            <a:r>
              <a:rPr lang="ru-RU" sz="2000" b="1" dirty="0" smtClean="0">
                <a:solidFill>
                  <a:srgbClr val="FFFF00"/>
                </a:solidFill>
                <a:cs typeface="Arial" charset="0"/>
              </a:rPr>
              <a:t>)</a:t>
            </a:r>
            <a:endParaRPr lang="ru-RU" sz="20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1508" name="object 5"/>
          <p:cNvSpPr>
            <a:spLocks noChangeArrowheads="1"/>
          </p:cNvSpPr>
          <p:nvPr/>
        </p:nvSpPr>
        <p:spPr bwMode="auto">
          <a:xfrm>
            <a:off x="2971800" y="1085851"/>
            <a:ext cx="3168650" cy="1965722"/>
          </a:xfrm>
          <a:prstGeom prst="rect">
            <a:avLst/>
          </a:prstGeom>
          <a:blipFill dpi="0" rotWithShape="1">
            <a:blip r:embed="rId2" cstate="print">
              <a:lum bright="-16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9388" y="977503"/>
            <a:ext cx="2628900" cy="2252663"/>
          </a:xfrm>
          <a:custGeom>
            <a:avLst/>
            <a:gdLst/>
            <a:ahLst/>
            <a:cxnLst/>
            <a:rect l="l" t="t" r="r" b="b"/>
            <a:pathLst>
              <a:path w="2628265" h="3004185">
                <a:moveTo>
                  <a:pt x="2627693" y="0"/>
                </a:moveTo>
                <a:lnTo>
                  <a:pt x="2621826" y="43649"/>
                </a:lnTo>
                <a:lnTo>
                  <a:pt x="2605270" y="82874"/>
                </a:lnTo>
                <a:lnTo>
                  <a:pt x="2579592" y="116109"/>
                </a:lnTo>
                <a:lnTo>
                  <a:pt x="2546357" y="141788"/>
                </a:lnTo>
                <a:lnTo>
                  <a:pt x="2507131" y="158344"/>
                </a:lnTo>
                <a:lnTo>
                  <a:pt x="2463482" y="164211"/>
                </a:lnTo>
                <a:lnTo>
                  <a:pt x="164223" y="164211"/>
                </a:lnTo>
                <a:lnTo>
                  <a:pt x="120564" y="170077"/>
                </a:lnTo>
                <a:lnTo>
                  <a:pt x="81334" y="186633"/>
                </a:lnTo>
                <a:lnTo>
                  <a:pt x="48098" y="212312"/>
                </a:lnTo>
                <a:lnTo>
                  <a:pt x="22420" y="245547"/>
                </a:lnTo>
                <a:lnTo>
                  <a:pt x="5865" y="284772"/>
                </a:lnTo>
                <a:lnTo>
                  <a:pt x="0" y="328422"/>
                </a:lnTo>
                <a:lnTo>
                  <a:pt x="0" y="2839720"/>
                </a:lnTo>
                <a:lnTo>
                  <a:pt x="5865" y="2883422"/>
                </a:lnTo>
                <a:lnTo>
                  <a:pt x="22420" y="2922683"/>
                </a:lnTo>
                <a:lnTo>
                  <a:pt x="48098" y="2955940"/>
                </a:lnTo>
                <a:lnTo>
                  <a:pt x="81334" y="2981630"/>
                </a:lnTo>
                <a:lnTo>
                  <a:pt x="120564" y="2998190"/>
                </a:lnTo>
                <a:lnTo>
                  <a:pt x="164223" y="3004058"/>
                </a:lnTo>
                <a:lnTo>
                  <a:pt x="207883" y="2998190"/>
                </a:lnTo>
                <a:lnTo>
                  <a:pt x="247116" y="2981630"/>
                </a:lnTo>
                <a:lnTo>
                  <a:pt x="280355" y="2955940"/>
                </a:lnTo>
                <a:lnTo>
                  <a:pt x="306036" y="2922683"/>
                </a:lnTo>
                <a:lnTo>
                  <a:pt x="322593" y="2883422"/>
                </a:lnTo>
                <a:lnTo>
                  <a:pt x="328460" y="2839720"/>
                </a:lnTo>
                <a:lnTo>
                  <a:pt x="328460" y="2675509"/>
                </a:lnTo>
                <a:lnTo>
                  <a:pt x="2463482" y="2675509"/>
                </a:lnTo>
                <a:lnTo>
                  <a:pt x="2507131" y="2669642"/>
                </a:lnTo>
                <a:lnTo>
                  <a:pt x="2546357" y="2653086"/>
                </a:lnTo>
                <a:lnTo>
                  <a:pt x="2579592" y="2627407"/>
                </a:lnTo>
                <a:lnTo>
                  <a:pt x="2605270" y="2594172"/>
                </a:lnTo>
                <a:lnTo>
                  <a:pt x="2621826" y="2554947"/>
                </a:lnTo>
                <a:lnTo>
                  <a:pt x="2627693" y="2511298"/>
                </a:lnTo>
                <a:lnTo>
                  <a:pt x="2627693" y="492633"/>
                </a:lnTo>
                <a:lnTo>
                  <a:pt x="164223" y="492633"/>
                </a:lnTo>
                <a:lnTo>
                  <a:pt x="164223" y="328422"/>
                </a:lnTo>
                <a:lnTo>
                  <a:pt x="170677" y="296455"/>
                </a:lnTo>
                <a:lnTo>
                  <a:pt x="188275" y="270335"/>
                </a:lnTo>
                <a:lnTo>
                  <a:pt x="214378" y="252716"/>
                </a:lnTo>
                <a:lnTo>
                  <a:pt x="246341" y="246252"/>
                </a:lnTo>
                <a:lnTo>
                  <a:pt x="2627693" y="246252"/>
                </a:lnTo>
                <a:lnTo>
                  <a:pt x="2627693" y="0"/>
                </a:lnTo>
                <a:close/>
              </a:path>
              <a:path w="2628265" h="3004185">
                <a:moveTo>
                  <a:pt x="2627693" y="246252"/>
                </a:moveTo>
                <a:lnTo>
                  <a:pt x="246341" y="246252"/>
                </a:lnTo>
                <a:lnTo>
                  <a:pt x="278305" y="252716"/>
                </a:lnTo>
                <a:lnTo>
                  <a:pt x="304407" y="270335"/>
                </a:lnTo>
                <a:lnTo>
                  <a:pt x="322006" y="296455"/>
                </a:lnTo>
                <a:lnTo>
                  <a:pt x="328460" y="328422"/>
                </a:lnTo>
                <a:lnTo>
                  <a:pt x="322593" y="372071"/>
                </a:lnTo>
                <a:lnTo>
                  <a:pt x="306036" y="411296"/>
                </a:lnTo>
                <a:lnTo>
                  <a:pt x="280355" y="444531"/>
                </a:lnTo>
                <a:lnTo>
                  <a:pt x="247116" y="470210"/>
                </a:lnTo>
                <a:lnTo>
                  <a:pt x="207883" y="486766"/>
                </a:lnTo>
                <a:lnTo>
                  <a:pt x="164223" y="492633"/>
                </a:lnTo>
                <a:lnTo>
                  <a:pt x="2627693" y="492633"/>
                </a:lnTo>
                <a:lnTo>
                  <a:pt x="2627693" y="246252"/>
                </a:lnTo>
                <a:close/>
              </a:path>
              <a:path w="2628265" h="3004185">
                <a:moveTo>
                  <a:pt x="2299271" y="0"/>
                </a:moveTo>
                <a:lnTo>
                  <a:pt x="2299271" y="164211"/>
                </a:lnTo>
                <a:lnTo>
                  <a:pt x="2463482" y="164211"/>
                </a:lnTo>
                <a:lnTo>
                  <a:pt x="2463482" y="82041"/>
                </a:lnTo>
                <a:lnTo>
                  <a:pt x="2381313" y="82041"/>
                </a:lnTo>
                <a:lnTo>
                  <a:pt x="2349367" y="75598"/>
                </a:lnTo>
                <a:lnTo>
                  <a:pt x="2323290" y="58023"/>
                </a:lnTo>
                <a:lnTo>
                  <a:pt x="2305714" y="31946"/>
                </a:lnTo>
                <a:lnTo>
                  <a:pt x="2299271" y="0"/>
                </a:lnTo>
                <a:close/>
              </a:path>
              <a:path w="2628265" h="3004185">
                <a:moveTo>
                  <a:pt x="2463482" y="0"/>
                </a:moveTo>
                <a:lnTo>
                  <a:pt x="2457037" y="31946"/>
                </a:lnTo>
                <a:lnTo>
                  <a:pt x="2439447" y="58023"/>
                </a:lnTo>
                <a:lnTo>
                  <a:pt x="2413333" y="75598"/>
                </a:lnTo>
                <a:lnTo>
                  <a:pt x="2381313" y="82041"/>
                </a:lnTo>
                <a:lnTo>
                  <a:pt x="2463482" y="82041"/>
                </a:lnTo>
                <a:lnTo>
                  <a:pt x="2463482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</a:endParaRPr>
          </a:p>
        </p:txBody>
      </p:sp>
      <p:sp>
        <p:nvSpPr>
          <p:cNvPr id="21510" name="object 7"/>
          <p:cNvSpPr>
            <a:spLocks/>
          </p:cNvSpPr>
          <p:nvPr/>
        </p:nvSpPr>
        <p:spPr bwMode="auto">
          <a:xfrm>
            <a:off x="344488" y="854869"/>
            <a:ext cx="2463800" cy="492919"/>
          </a:xfrm>
          <a:custGeom>
            <a:avLst/>
            <a:gdLst/>
            <a:ahLst/>
            <a:cxnLst>
              <a:cxn ang="0">
                <a:pos x="82118" y="410590"/>
              </a:cxn>
              <a:cxn ang="0">
                <a:pos x="50154" y="417054"/>
              </a:cxn>
              <a:cxn ang="0">
                <a:pos x="24052" y="434673"/>
              </a:cxn>
              <a:cxn ang="0">
                <a:pos x="6453" y="460793"/>
              </a:cxn>
              <a:cxn ang="0">
                <a:pos x="0" y="492760"/>
              </a:cxn>
              <a:cxn ang="0">
                <a:pos x="0" y="656971"/>
              </a:cxn>
              <a:cxn ang="0">
                <a:pos x="43659" y="651104"/>
              </a:cxn>
              <a:cxn ang="0">
                <a:pos x="82892" y="634548"/>
              </a:cxn>
              <a:cxn ang="0">
                <a:pos x="116131" y="608869"/>
              </a:cxn>
              <a:cxn ang="0">
                <a:pos x="141812" y="575634"/>
              </a:cxn>
              <a:cxn ang="0">
                <a:pos x="158369" y="536409"/>
              </a:cxn>
              <a:cxn ang="0">
                <a:pos x="164236" y="492760"/>
              </a:cxn>
              <a:cxn ang="0">
                <a:pos x="157783" y="460793"/>
              </a:cxn>
              <a:cxn ang="0">
                <a:pos x="140184" y="434673"/>
              </a:cxn>
              <a:cxn ang="0">
                <a:pos x="114081" y="417054"/>
              </a:cxn>
              <a:cxn ang="0">
                <a:pos x="82118" y="410590"/>
              </a:cxn>
              <a:cxn ang="0">
                <a:pos x="2463469" y="164337"/>
              </a:cxn>
              <a:cxn ang="0">
                <a:pos x="2299258" y="164337"/>
              </a:cxn>
              <a:cxn ang="0">
                <a:pos x="2299258" y="328549"/>
              </a:cxn>
              <a:cxn ang="0">
                <a:pos x="2342907" y="322682"/>
              </a:cxn>
              <a:cxn ang="0">
                <a:pos x="2382133" y="306126"/>
              </a:cxn>
              <a:cxn ang="0">
                <a:pos x="2415368" y="280447"/>
              </a:cxn>
              <a:cxn ang="0">
                <a:pos x="2441047" y="247212"/>
              </a:cxn>
              <a:cxn ang="0">
                <a:pos x="2457603" y="207987"/>
              </a:cxn>
              <a:cxn ang="0">
                <a:pos x="2463469" y="164337"/>
              </a:cxn>
              <a:cxn ang="0">
                <a:pos x="2299258" y="0"/>
              </a:cxn>
              <a:cxn ang="0">
                <a:pos x="2255609" y="5867"/>
              </a:cxn>
              <a:cxn ang="0">
                <a:pos x="2216384" y="22427"/>
              </a:cxn>
              <a:cxn ang="0">
                <a:pos x="2183149" y="48117"/>
              </a:cxn>
              <a:cxn ang="0">
                <a:pos x="2157470" y="81374"/>
              </a:cxn>
              <a:cxn ang="0">
                <a:pos x="2140914" y="120635"/>
              </a:cxn>
              <a:cxn ang="0">
                <a:pos x="2135047" y="164337"/>
              </a:cxn>
              <a:cxn ang="0">
                <a:pos x="2141491" y="196284"/>
              </a:cxn>
              <a:cxn ang="0">
                <a:pos x="2159066" y="222361"/>
              </a:cxn>
              <a:cxn ang="0">
                <a:pos x="2185143" y="239936"/>
              </a:cxn>
              <a:cxn ang="0">
                <a:pos x="2217089" y="246379"/>
              </a:cxn>
              <a:cxn ang="0">
                <a:pos x="2249109" y="239936"/>
              </a:cxn>
              <a:cxn ang="0">
                <a:pos x="2275224" y="222361"/>
              </a:cxn>
              <a:cxn ang="0">
                <a:pos x="2292813" y="196284"/>
              </a:cxn>
              <a:cxn ang="0">
                <a:pos x="2299258" y="164337"/>
              </a:cxn>
              <a:cxn ang="0">
                <a:pos x="2463469" y="164337"/>
              </a:cxn>
              <a:cxn ang="0">
                <a:pos x="2457603" y="120635"/>
              </a:cxn>
              <a:cxn ang="0">
                <a:pos x="2441047" y="81374"/>
              </a:cxn>
              <a:cxn ang="0">
                <a:pos x="2415368" y="48117"/>
              </a:cxn>
              <a:cxn ang="0">
                <a:pos x="2382133" y="22427"/>
              </a:cxn>
              <a:cxn ang="0">
                <a:pos x="2342907" y="5867"/>
              </a:cxn>
              <a:cxn ang="0">
                <a:pos x="2299258" y="0"/>
              </a:cxn>
            </a:cxnLst>
            <a:rect l="0" t="0" r="r" b="b"/>
            <a:pathLst>
              <a:path w="2463800" h="657225">
                <a:moveTo>
                  <a:pt x="82118" y="410590"/>
                </a:moveTo>
                <a:lnTo>
                  <a:pt x="50154" y="417054"/>
                </a:lnTo>
                <a:lnTo>
                  <a:pt x="24052" y="434673"/>
                </a:lnTo>
                <a:lnTo>
                  <a:pt x="6453" y="460793"/>
                </a:lnTo>
                <a:lnTo>
                  <a:pt x="0" y="492760"/>
                </a:lnTo>
                <a:lnTo>
                  <a:pt x="0" y="656971"/>
                </a:lnTo>
                <a:lnTo>
                  <a:pt x="43659" y="651104"/>
                </a:lnTo>
                <a:lnTo>
                  <a:pt x="82892" y="634548"/>
                </a:lnTo>
                <a:lnTo>
                  <a:pt x="116131" y="608869"/>
                </a:lnTo>
                <a:lnTo>
                  <a:pt x="141812" y="575634"/>
                </a:lnTo>
                <a:lnTo>
                  <a:pt x="158369" y="536409"/>
                </a:lnTo>
                <a:lnTo>
                  <a:pt x="164236" y="492760"/>
                </a:lnTo>
                <a:lnTo>
                  <a:pt x="157783" y="460793"/>
                </a:lnTo>
                <a:lnTo>
                  <a:pt x="140184" y="434673"/>
                </a:lnTo>
                <a:lnTo>
                  <a:pt x="114081" y="417054"/>
                </a:lnTo>
                <a:lnTo>
                  <a:pt x="82118" y="410590"/>
                </a:lnTo>
                <a:close/>
              </a:path>
              <a:path w="2463800" h="657225">
                <a:moveTo>
                  <a:pt x="2463469" y="164337"/>
                </a:moveTo>
                <a:lnTo>
                  <a:pt x="2299258" y="164337"/>
                </a:lnTo>
                <a:lnTo>
                  <a:pt x="2299258" y="328549"/>
                </a:lnTo>
                <a:lnTo>
                  <a:pt x="2342907" y="322682"/>
                </a:lnTo>
                <a:lnTo>
                  <a:pt x="2382133" y="306126"/>
                </a:lnTo>
                <a:lnTo>
                  <a:pt x="2415368" y="280447"/>
                </a:lnTo>
                <a:lnTo>
                  <a:pt x="2441047" y="247212"/>
                </a:lnTo>
                <a:lnTo>
                  <a:pt x="2457603" y="207987"/>
                </a:lnTo>
                <a:lnTo>
                  <a:pt x="2463469" y="164337"/>
                </a:lnTo>
                <a:close/>
              </a:path>
              <a:path w="2463800" h="657225">
                <a:moveTo>
                  <a:pt x="2299258" y="0"/>
                </a:moveTo>
                <a:lnTo>
                  <a:pt x="2255609" y="5867"/>
                </a:lnTo>
                <a:lnTo>
                  <a:pt x="2216384" y="22427"/>
                </a:lnTo>
                <a:lnTo>
                  <a:pt x="2183149" y="48117"/>
                </a:lnTo>
                <a:lnTo>
                  <a:pt x="2157470" y="81374"/>
                </a:lnTo>
                <a:lnTo>
                  <a:pt x="2140914" y="120635"/>
                </a:lnTo>
                <a:lnTo>
                  <a:pt x="2135047" y="164337"/>
                </a:lnTo>
                <a:lnTo>
                  <a:pt x="2141491" y="196284"/>
                </a:lnTo>
                <a:lnTo>
                  <a:pt x="2159066" y="222361"/>
                </a:lnTo>
                <a:lnTo>
                  <a:pt x="2185143" y="239936"/>
                </a:lnTo>
                <a:lnTo>
                  <a:pt x="2217089" y="246379"/>
                </a:lnTo>
                <a:lnTo>
                  <a:pt x="2249109" y="239936"/>
                </a:lnTo>
                <a:lnTo>
                  <a:pt x="2275224" y="222361"/>
                </a:lnTo>
                <a:lnTo>
                  <a:pt x="2292813" y="196284"/>
                </a:lnTo>
                <a:lnTo>
                  <a:pt x="2299258" y="164337"/>
                </a:lnTo>
                <a:lnTo>
                  <a:pt x="2463469" y="164337"/>
                </a:lnTo>
                <a:lnTo>
                  <a:pt x="2457603" y="120635"/>
                </a:lnTo>
                <a:lnTo>
                  <a:pt x="2441047" y="81374"/>
                </a:lnTo>
                <a:lnTo>
                  <a:pt x="2415368" y="48117"/>
                </a:lnTo>
                <a:lnTo>
                  <a:pt x="2382133" y="22427"/>
                </a:lnTo>
                <a:lnTo>
                  <a:pt x="2342907" y="5867"/>
                </a:lnTo>
                <a:lnTo>
                  <a:pt x="2299258" y="0"/>
                </a:lnTo>
                <a:close/>
              </a:path>
            </a:pathLst>
          </a:custGeom>
          <a:solidFill>
            <a:srgbClr val="9FADC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1" name="object 8"/>
          <p:cNvSpPr>
            <a:spLocks/>
          </p:cNvSpPr>
          <p:nvPr/>
        </p:nvSpPr>
        <p:spPr bwMode="auto">
          <a:xfrm>
            <a:off x="179388" y="854868"/>
            <a:ext cx="2628900" cy="2376488"/>
          </a:xfrm>
          <a:custGeom>
            <a:avLst/>
            <a:gdLst/>
            <a:ahLst/>
            <a:cxnLst>
              <a:cxn ang="0">
                <a:pos x="0" y="492760"/>
              </a:cxn>
              <a:cxn ang="0">
                <a:pos x="5865" y="449110"/>
              </a:cxn>
              <a:cxn ang="0">
                <a:pos x="22420" y="409885"/>
              </a:cxn>
              <a:cxn ang="0">
                <a:pos x="48098" y="376650"/>
              </a:cxn>
              <a:cxn ang="0">
                <a:pos x="81334" y="350971"/>
              </a:cxn>
              <a:cxn ang="0">
                <a:pos x="120564" y="334415"/>
              </a:cxn>
              <a:cxn ang="0">
                <a:pos x="164223" y="328549"/>
              </a:cxn>
              <a:cxn ang="0">
                <a:pos x="2299271" y="328549"/>
              </a:cxn>
              <a:cxn ang="0">
                <a:pos x="2299271" y="164337"/>
              </a:cxn>
              <a:cxn ang="0">
                <a:pos x="2305138" y="120635"/>
              </a:cxn>
              <a:cxn ang="0">
                <a:pos x="2321694" y="81374"/>
              </a:cxn>
              <a:cxn ang="0">
                <a:pos x="2347372" y="48117"/>
              </a:cxn>
              <a:cxn ang="0">
                <a:pos x="2380607" y="22427"/>
              </a:cxn>
              <a:cxn ang="0">
                <a:pos x="2419833" y="5867"/>
              </a:cxn>
              <a:cxn ang="0">
                <a:pos x="2463482" y="0"/>
              </a:cxn>
              <a:cxn ang="0">
                <a:pos x="2507131" y="5867"/>
              </a:cxn>
              <a:cxn ang="0">
                <a:pos x="2546357" y="22427"/>
              </a:cxn>
              <a:cxn ang="0">
                <a:pos x="2579592" y="48117"/>
              </a:cxn>
              <a:cxn ang="0">
                <a:pos x="2605270" y="81374"/>
              </a:cxn>
              <a:cxn ang="0">
                <a:pos x="2621826" y="120635"/>
              </a:cxn>
              <a:cxn ang="0">
                <a:pos x="2627693" y="164337"/>
              </a:cxn>
              <a:cxn ang="0">
                <a:pos x="2627693" y="2675636"/>
              </a:cxn>
              <a:cxn ang="0">
                <a:pos x="2621826" y="2719285"/>
              </a:cxn>
              <a:cxn ang="0">
                <a:pos x="2605270" y="2758510"/>
              </a:cxn>
              <a:cxn ang="0">
                <a:pos x="2579592" y="2791745"/>
              </a:cxn>
              <a:cxn ang="0">
                <a:pos x="2546357" y="2817424"/>
              </a:cxn>
              <a:cxn ang="0">
                <a:pos x="2507131" y="2833980"/>
              </a:cxn>
              <a:cxn ang="0">
                <a:pos x="2463482" y="2839847"/>
              </a:cxn>
              <a:cxn ang="0">
                <a:pos x="328460" y="2839847"/>
              </a:cxn>
              <a:cxn ang="0">
                <a:pos x="328460" y="3004058"/>
              </a:cxn>
              <a:cxn ang="0">
                <a:pos x="322593" y="3047760"/>
              </a:cxn>
              <a:cxn ang="0">
                <a:pos x="306037" y="3087021"/>
              </a:cxn>
              <a:cxn ang="0">
                <a:pos x="280357" y="3120278"/>
              </a:cxn>
              <a:cxn ang="0">
                <a:pos x="247119" y="3145968"/>
              </a:cxn>
              <a:cxn ang="0">
                <a:pos x="207890" y="3162528"/>
              </a:cxn>
              <a:cxn ang="0">
                <a:pos x="164236" y="3168396"/>
              </a:cxn>
              <a:cxn ang="0">
                <a:pos x="120576" y="3162528"/>
              </a:cxn>
              <a:cxn ang="0">
                <a:pos x="81343" y="3145968"/>
              </a:cxn>
              <a:cxn ang="0">
                <a:pos x="48104" y="3120278"/>
              </a:cxn>
              <a:cxn ang="0">
                <a:pos x="22423" y="3087021"/>
              </a:cxn>
              <a:cxn ang="0">
                <a:pos x="5866" y="3047760"/>
              </a:cxn>
              <a:cxn ang="0">
                <a:pos x="0" y="3004058"/>
              </a:cxn>
              <a:cxn ang="0">
                <a:pos x="0" y="492760"/>
              </a:cxn>
            </a:cxnLst>
            <a:rect l="0" t="0" r="r" b="b"/>
            <a:pathLst>
              <a:path w="2628265" h="3168650">
                <a:moveTo>
                  <a:pt x="0" y="492760"/>
                </a:moveTo>
                <a:lnTo>
                  <a:pt x="5865" y="449110"/>
                </a:lnTo>
                <a:lnTo>
                  <a:pt x="22420" y="409885"/>
                </a:lnTo>
                <a:lnTo>
                  <a:pt x="48098" y="376650"/>
                </a:lnTo>
                <a:lnTo>
                  <a:pt x="81334" y="350971"/>
                </a:lnTo>
                <a:lnTo>
                  <a:pt x="120564" y="334415"/>
                </a:lnTo>
                <a:lnTo>
                  <a:pt x="164223" y="328549"/>
                </a:lnTo>
                <a:lnTo>
                  <a:pt x="2299271" y="328549"/>
                </a:lnTo>
                <a:lnTo>
                  <a:pt x="2299271" y="164337"/>
                </a:lnTo>
                <a:lnTo>
                  <a:pt x="2305138" y="120635"/>
                </a:lnTo>
                <a:lnTo>
                  <a:pt x="2321694" y="81374"/>
                </a:lnTo>
                <a:lnTo>
                  <a:pt x="2347372" y="48117"/>
                </a:lnTo>
                <a:lnTo>
                  <a:pt x="2380607" y="22427"/>
                </a:lnTo>
                <a:lnTo>
                  <a:pt x="2419833" y="5867"/>
                </a:lnTo>
                <a:lnTo>
                  <a:pt x="2463482" y="0"/>
                </a:lnTo>
                <a:lnTo>
                  <a:pt x="2507131" y="5867"/>
                </a:lnTo>
                <a:lnTo>
                  <a:pt x="2546357" y="22427"/>
                </a:lnTo>
                <a:lnTo>
                  <a:pt x="2579592" y="48117"/>
                </a:lnTo>
                <a:lnTo>
                  <a:pt x="2605270" y="81374"/>
                </a:lnTo>
                <a:lnTo>
                  <a:pt x="2621826" y="120635"/>
                </a:lnTo>
                <a:lnTo>
                  <a:pt x="2627693" y="164337"/>
                </a:lnTo>
                <a:lnTo>
                  <a:pt x="2627693" y="2675636"/>
                </a:lnTo>
                <a:lnTo>
                  <a:pt x="2621826" y="2719285"/>
                </a:lnTo>
                <a:lnTo>
                  <a:pt x="2605270" y="2758510"/>
                </a:lnTo>
                <a:lnTo>
                  <a:pt x="2579592" y="2791745"/>
                </a:lnTo>
                <a:lnTo>
                  <a:pt x="2546357" y="2817424"/>
                </a:lnTo>
                <a:lnTo>
                  <a:pt x="2507131" y="2833980"/>
                </a:lnTo>
                <a:lnTo>
                  <a:pt x="2463482" y="2839847"/>
                </a:lnTo>
                <a:lnTo>
                  <a:pt x="328460" y="2839847"/>
                </a:lnTo>
                <a:lnTo>
                  <a:pt x="328460" y="3004058"/>
                </a:lnTo>
                <a:lnTo>
                  <a:pt x="322593" y="3047760"/>
                </a:lnTo>
                <a:lnTo>
                  <a:pt x="306037" y="3087021"/>
                </a:lnTo>
                <a:lnTo>
                  <a:pt x="280357" y="3120278"/>
                </a:lnTo>
                <a:lnTo>
                  <a:pt x="247119" y="3145968"/>
                </a:lnTo>
                <a:lnTo>
                  <a:pt x="207890" y="3162528"/>
                </a:lnTo>
                <a:lnTo>
                  <a:pt x="164236" y="3168396"/>
                </a:lnTo>
                <a:lnTo>
                  <a:pt x="120576" y="3162528"/>
                </a:lnTo>
                <a:lnTo>
                  <a:pt x="81343" y="3145968"/>
                </a:lnTo>
                <a:lnTo>
                  <a:pt x="48104" y="3120278"/>
                </a:lnTo>
                <a:lnTo>
                  <a:pt x="22423" y="3087021"/>
                </a:lnTo>
                <a:lnTo>
                  <a:pt x="5866" y="3047760"/>
                </a:lnTo>
                <a:lnTo>
                  <a:pt x="0" y="3004058"/>
                </a:lnTo>
                <a:lnTo>
                  <a:pt x="0" y="492760"/>
                </a:lnTo>
                <a:close/>
              </a:path>
            </a:pathLst>
          </a:custGeom>
          <a:noFill/>
          <a:ln w="25400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2" name="object 9"/>
          <p:cNvSpPr>
            <a:spLocks/>
          </p:cNvSpPr>
          <p:nvPr/>
        </p:nvSpPr>
        <p:spPr bwMode="auto">
          <a:xfrm>
            <a:off x="2478088" y="977504"/>
            <a:ext cx="330200" cy="123825"/>
          </a:xfrm>
          <a:custGeom>
            <a:avLst/>
            <a:gdLst/>
            <a:ahLst/>
            <a:cxnLst>
              <a:cxn ang="0">
                <a:pos x="0" y="164211"/>
              </a:cxn>
              <a:cxn ang="0">
                <a:pos x="164211" y="164211"/>
              </a:cxn>
              <a:cxn ang="0">
                <a:pos x="207860" y="158344"/>
              </a:cxn>
              <a:cxn ang="0">
                <a:pos x="247085" y="141788"/>
              </a:cxn>
              <a:cxn ang="0">
                <a:pos x="280320" y="116109"/>
              </a:cxn>
              <a:cxn ang="0">
                <a:pos x="305999" y="82874"/>
              </a:cxn>
              <a:cxn ang="0">
                <a:pos x="322555" y="43649"/>
              </a:cxn>
              <a:cxn ang="0">
                <a:pos x="328421" y="0"/>
              </a:cxn>
            </a:cxnLst>
            <a:rect l="0" t="0" r="r" b="b"/>
            <a:pathLst>
              <a:path w="328930" h="164465">
                <a:moveTo>
                  <a:pt x="0" y="164211"/>
                </a:moveTo>
                <a:lnTo>
                  <a:pt x="164211" y="164211"/>
                </a:lnTo>
                <a:lnTo>
                  <a:pt x="207860" y="158344"/>
                </a:lnTo>
                <a:lnTo>
                  <a:pt x="247085" y="141788"/>
                </a:lnTo>
                <a:lnTo>
                  <a:pt x="280320" y="116109"/>
                </a:lnTo>
                <a:lnTo>
                  <a:pt x="305999" y="82874"/>
                </a:lnTo>
                <a:lnTo>
                  <a:pt x="322555" y="43649"/>
                </a:lnTo>
                <a:lnTo>
                  <a:pt x="328421" y="0"/>
                </a:lnTo>
              </a:path>
            </a:pathLst>
          </a:custGeom>
          <a:noFill/>
          <a:ln w="25400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3" name="object 10"/>
          <p:cNvSpPr>
            <a:spLocks noChangeArrowheads="1"/>
          </p:cNvSpPr>
          <p:nvPr/>
        </p:nvSpPr>
        <p:spPr bwMode="auto">
          <a:xfrm>
            <a:off x="2465388" y="967979"/>
            <a:ext cx="190500" cy="14168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4" name="object 11"/>
          <p:cNvSpPr>
            <a:spLocks/>
          </p:cNvSpPr>
          <p:nvPr/>
        </p:nvSpPr>
        <p:spPr bwMode="auto">
          <a:xfrm>
            <a:off x="179388" y="1162051"/>
            <a:ext cx="328612" cy="184547"/>
          </a:xfrm>
          <a:custGeom>
            <a:avLst/>
            <a:gdLst/>
            <a:ahLst/>
            <a:cxnLst>
              <a:cxn ang="0">
                <a:pos x="164223" y="246380"/>
              </a:cxn>
              <a:cxn ang="0">
                <a:pos x="164223" y="82169"/>
              </a:cxn>
              <a:cxn ang="0">
                <a:pos x="188275" y="24082"/>
              </a:cxn>
              <a:cxn ang="0">
                <a:pos x="246341" y="0"/>
              </a:cxn>
              <a:cxn ang="0">
                <a:pos x="278305" y="6463"/>
              </a:cxn>
              <a:cxn ang="0">
                <a:pos x="304407" y="24082"/>
              </a:cxn>
              <a:cxn ang="0">
                <a:pos x="322006" y="50202"/>
              </a:cxn>
              <a:cxn ang="0">
                <a:pos x="328460" y="82169"/>
              </a:cxn>
              <a:cxn ang="0">
                <a:pos x="322593" y="125818"/>
              </a:cxn>
              <a:cxn ang="0">
                <a:pos x="306036" y="165043"/>
              </a:cxn>
              <a:cxn ang="0">
                <a:pos x="280355" y="198278"/>
              </a:cxn>
              <a:cxn ang="0">
                <a:pos x="247116" y="223957"/>
              </a:cxn>
              <a:cxn ang="0">
                <a:pos x="207883" y="240513"/>
              </a:cxn>
              <a:cxn ang="0">
                <a:pos x="164223" y="246380"/>
              </a:cxn>
              <a:cxn ang="0">
                <a:pos x="120564" y="240513"/>
              </a:cxn>
              <a:cxn ang="0">
                <a:pos x="81334" y="223957"/>
              </a:cxn>
              <a:cxn ang="0">
                <a:pos x="48098" y="198278"/>
              </a:cxn>
              <a:cxn ang="0">
                <a:pos x="22420" y="165043"/>
              </a:cxn>
              <a:cxn ang="0">
                <a:pos x="5865" y="125818"/>
              </a:cxn>
              <a:cxn ang="0">
                <a:pos x="0" y="82169"/>
              </a:cxn>
            </a:cxnLst>
            <a:rect l="0" t="0" r="r" b="b"/>
            <a:pathLst>
              <a:path w="328930" h="246380">
                <a:moveTo>
                  <a:pt x="164223" y="246380"/>
                </a:moveTo>
                <a:lnTo>
                  <a:pt x="164223" y="82169"/>
                </a:lnTo>
                <a:lnTo>
                  <a:pt x="188275" y="24082"/>
                </a:lnTo>
                <a:lnTo>
                  <a:pt x="246341" y="0"/>
                </a:lnTo>
                <a:lnTo>
                  <a:pt x="278305" y="6463"/>
                </a:lnTo>
                <a:lnTo>
                  <a:pt x="304407" y="24082"/>
                </a:lnTo>
                <a:lnTo>
                  <a:pt x="322006" y="50202"/>
                </a:lnTo>
                <a:lnTo>
                  <a:pt x="328460" y="82169"/>
                </a:lnTo>
                <a:lnTo>
                  <a:pt x="322593" y="125818"/>
                </a:lnTo>
                <a:lnTo>
                  <a:pt x="306036" y="165043"/>
                </a:lnTo>
                <a:lnTo>
                  <a:pt x="280355" y="198278"/>
                </a:lnTo>
                <a:lnTo>
                  <a:pt x="247116" y="223957"/>
                </a:lnTo>
                <a:lnTo>
                  <a:pt x="207883" y="240513"/>
                </a:lnTo>
                <a:lnTo>
                  <a:pt x="164223" y="246380"/>
                </a:lnTo>
                <a:lnTo>
                  <a:pt x="120564" y="240513"/>
                </a:lnTo>
                <a:lnTo>
                  <a:pt x="81334" y="223957"/>
                </a:lnTo>
                <a:lnTo>
                  <a:pt x="48098" y="198278"/>
                </a:lnTo>
                <a:lnTo>
                  <a:pt x="22420" y="165043"/>
                </a:lnTo>
                <a:lnTo>
                  <a:pt x="5865" y="125818"/>
                </a:lnTo>
                <a:lnTo>
                  <a:pt x="0" y="82169"/>
                </a:lnTo>
              </a:path>
            </a:pathLst>
          </a:custGeom>
          <a:noFill/>
          <a:ln w="25400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5" name="object 12"/>
          <p:cNvSpPr>
            <a:spLocks/>
          </p:cNvSpPr>
          <p:nvPr/>
        </p:nvSpPr>
        <p:spPr bwMode="auto">
          <a:xfrm>
            <a:off x="508000" y="1223963"/>
            <a:ext cx="0" cy="176093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347087"/>
              </a:cxn>
            </a:cxnLst>
            <a:rect l="0" t="0" r="r" b="b"/>
            <a:pathLst>
              <a:path h="2347595">
                <a:moveTo>
                  <a:pt x="0" y="0"/>
                </a:moveTo>
                <a:lnTo>
                  <a:pt x="0" y="2347087"/>
                </a:lnTo>
              </a:path>
            </a:pathLst>
          </a:custGeom>
          <a:noFill/>
          <a:ln w="25400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object 13"/>
          <p:cNvSpPr txBox="1"/>
          <p:nvPr/>
        </p:nvSpPr>
        <p:spPr>
          <a:xfrm>
            <a:off x="533400" y="1581151"/>
            <a:ext cx="2286000" cy="750847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2032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1600" b="1" spc="-5" dirty="0" smtClean="0">
                <a:latin typeface="Arial Black" pitchFamily="34" charset="0"/>
                <a:cs typeface="Arial" pitchFamily="34" charset="0"/>
              </a:rPr>
              <a:t>   </a:t>
            </a:r>
            <a:r>
              <a:rPr sz="1600" b="1" spc="-5" dirty="0" smtClean="0">
                <a:latin typeface="Arial Black" pitchFamily="34" charset="0"/>
                <a:cs typeface="Arial" pitchFamily="34" charset="0"/>
              </a:rPr>
              <a:t>20</a:t>
            </a:r>
            <a:r>
              <a:rPr lang="ru-RU" sz="1600" b="1" spc="-5" dirty="0" smtClean="0">
                <a:latin typeface="Arial Black" pitchFamily="34" charset="0"/>
                <a:cs typeface="Arial" pitchFamily="34" charset="0"/>
              </a:rPr>
              <a:t>21</a:t>
            </a:r>
            <a:r>
              <a:rPr sz="1600" b="1" spc="-5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sz="1600" b="1" spc="-5" dirty="0" err="1" smtClean="0">
                <a:latin typeface="Arial Black" pitchFamily="34" charset="0"/>
                <a:cs typeface="Arial" pitchFamily="34" charset="0"/>
              </a:rPr>
              <a:t>год</a:t>
            </a:r>
            <a:r>
              <a:rPr lang="ru-RU" sz="1600" b="1" spc="-5" dirty="0" smtClean="0">
                <a:latin typeface="Arial Black" pitchFamily="34" charset="0"/>
                <a:cs typeface="Arial" pitchFamily="34" charset="0"/>
              </a:rPr>
              <a:t>  </a:t>
            </a:r>
            <a:r>
              <a:rPr lang="ru-RU" sz="1600" b="1" spc="-10" dirty="0" smtClean="0">
                <a:latin typeface="Arial Black" pitchFamily="34" charset="0"/>
                <a:cs typeface="Arial" pitchFamily="34" charset="0"/>
              </a:rPr>
              <a:t>–739,8</a:t>
            </a:r>
            <a:endParaRPr sz="1600" b="1" dirty="0">
              <a:latin typeface="Arial Black" pitchFamily="34" charset="0"/>
              <a:cs typeface="Arial" pitchFamily="34" charset="0"/>
            </a:endParaRPr>
          </a:p>
          <a:p>
            <a:pPr marL="520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5" dirty="0" smtClean="0">
                <a:latin typeface="Arial Black" pitchFamily="34" charset="0"/>
                <a:cs typeface="Arial" pitchFamily="34" charset="0"/>
              </a:rPr>
              <a:t>  </a:t>
            </a:r>
            <a:r>
              <a:rPr sz="1600" b="1" spc="-5" dirty="0" smtClean="0">
                <a:latin typeface="Arial Black" pitchFamily="34" charset="0"/>
                <a:cs typeface="Arial" pitchFamily="34" charset="0"/>
              </a:rPr>
              <a:t>20</a:t>
            </a:r>
            <a:r>
              <a:rPr lang="ru-RU" sz="1600" b="1" spc="-5" dirty="0" smtClean="0">
                <a:latin typeface="Arial Black" pitchFamily="34" charset="0"/>
                <a:cs typeface="Arial" pitchFamily="34" charset="0"/>
              </a:rPr>
              <a:t>22</a:t>
            </a:r>
            <a:r>
              <a:rPr sz="1600" b="1" spc="-5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sz="1600" b="1" spc="-5" dirty="0" err="1" smtClean="0">
                <a:latin typeface="Arial Black" pitchFamily="34" charset="0"/>
                <a:cs typeface="Arial" pitchFamily="34" charset="0"/>
              </a:rPr>
              <a:t>год</a:t>
            </a:r>
            <a:r>
              <a:rPr lang="ru-RU" sz="1600" b="1" spc="-5" dirty="0" smtClean="0">
                <a:latin typeface="Arial Black" pitchFamily="34" charset="0"/>
                <a:cs typeface="Arial" pitchFamily="34" charset="0"/>
              </a:rPr>
              <a:t> – 788,2</a:t>
            </a:r>
            <a:endParaRPr lang="ru-RU" sz="1600" b="1" spc="-5" dirty="0">
              <a:latin typeface="Arial Black" pitchFamily="34" charset="0"/>
              <a:cs typeface="Arial" pitchFamily="34" charset="0"/>
            </a:endParaRPr>
          </a:p>
          <a:p>
            <a:pPr marL="520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5" dirty="0" smtClean="0">
                <a:latin typeface="Arial Black" pitchFamily="34" charset="0"/>
                <a:cs typeface="Arial" pitchFamily="34" charset="0"/>
              </a:rPr>
              <a:t>  </a:t>
            </a:r>
            <a:r>
              <a:rPr sz="1600" b="1" spc="-5" dirty="0" smtClean="0">
                <a:latin typeface="Arial Black" pitchFamily="34" charset="0"/>
                <a:cs typeface="Arial" pitchFamily="34" charset="0"/>
              </a:rPr>
              <a:t>202</a:t>
            </a:r>
            <a:r>
              <a:rPr lang="ru-RU" sz="1600" b="1" spc="-5" dirty="0" smtClean="0">
                <a:latin typeface="Arial Black" pitchFamily="34" charset="0"/>
                <a:cs typeface="Arial" pitchFamily="34" charset="0"/>
              </a:rPr>
              <a:t>3</a:t>
            </a:r>
            <a:r>
              <a:rPr sz="1600" b="1" spc="-5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sz="1600" b="1" spc="-5" dirty="0" err="1" smtClean="0">
                <a:latin typeface="Arial Black" pitchFamily="34" charset="0"/>
                <a:cs typeface="Arial" pitchFamily="34" charset="0"/>
              </a:rPr>
              <a:t>год</a:t>
            </a:r>
            <a:r>
              <a:rPr lang="ru-RU" sz="1600" b="1" spc="-5" dirty="0" smtClean="0">
                <a:latin typeface="Arial Black" pitchFamily="34" charset="0"/>
                <a:cs typeface="Arial" pitchFamily="34" charset="0"/>
              </a:rPr>
              <a:t> – 648,0</a:t>
            </a:r>
            <a:endParaRPr sz="1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72225" y="971550"/>
            <a:ext cx="2619375" cy="2140744"/>
          </a:xfrm>
          <a:custGeom>
            <a:avLst/>
            <a:gdLst/>
            <a:ahLst/>
            <a:cxnLst/>
            <a:rect l="l" t="t" r="r" b="b"/>
            <a:pathLst>
              <a:path w="2520315" h="3011170">
                <a:moveTo>
                  <a:pt x="2520315" y="0"/>
                </a:moveTo>
                <a:lnTo>
                  <a:pt x="2512275" y="49784"/>
                </a:lnTo>
                <a:lnTo>
                  <a:pt x="2489891" y="93014"/>
                </a:lnTo>
                <a:lnTo>
                  <a:pt x="2455767" y="127101"/>
                </a:lnTo>
                <a:lnTo>
                  <a:pt x="2412505" y="149453"/>
                </a:lnTo>
                <a:lnTo>
                  <a:pt x="2362707" y="157479"/>
                </a:lnTo>
                <a:lnTo>
                  <a:pt x="157479" y="157479"/>
                </a:lnTo>
                <a:lnTo>
                  <a:pt x="107696" y="165506"/>
                </a:lnTo>
                <a:lnTo>
                  <a:pt x="64465" y="187858"/>
                </a:lnTo>
                <a:lnTo>
                  <a:pt x="30378" y="221945"/>
                </a:lnTo>
                <a:lnTo>
                  <a:pt x="8026" y="265175"/>
                </a:lnTo>
                <a:lnTo>
                  <a:pt x="0" y="314960"/>
                </a:lnTo>
                <a:lnTo>
                  <a:pt x="0" y="2853182"/>
                </a:lnTo>
                <a:lnTo>
                  <a:pt x="8026" y="2902966"/>
                </a:lnTo>
                <a:lnTo>
                  <a:pt x="30378" y="2946196"/>
                </a:lnTo>
                <a:lnTo>
                  <a:pt x="64465" y="2980283"/>
                </a:lnTo>
                <a:lnTo>
                  <a:pt x="107696" y="3002635"/>
                </a:lnTo>
                <a:lnTo>
                  <a:pt x="157479" y="3010662"/>
                </a:lnTo>
                <a:lnTo>
                  <a:pt x="207263" y="3002635"/>
                </a:lnTo>
                <a:lnTo>
                  <a:pt x="250494" y="2980283"/>
                </a:lnTo>
                <a:lnTo>
                  <a:pt x="284581" y="2946196"/>
                </a:lnTo>
                <a:lnTo>
                  <a:pt x="306933" y="2902966"/>
                </a:lnTo>
                <a:lnTo>
                  <a:pt x="314959" y="2853182"/>
                </a:lnTo>
                <a:lnTo>
                  <a:pt x="314959" y="2695702"/>
                </a:lnTo>
                <a:lnTo>
                  <a:pt x="2362707" y="2695702"/>
                </a:lnTo>
                <a:lnTo>
                  <a:pt x="2412505" y="2687675"/>
                </a:lnTo>
                <a:lnTo>
                  <a:pt x="2455767" y="2665323"/>
                </a:lnTo>
                <a:lnTo>
                  <a:pt x="2489891" y="2631236"/>
                </a:lnTo>
                <a:lnTo>
                  <a:pt x="2512275" y="2588006"/>
                </a:lnTo>
                <a:lnTo>
                  <a:pt x="2520315" y="2538222"/>
                </a:lnTo>
                <a:lnTo>
                  <a:pt x="2520315" y="472439"/>
                </a:lnTo>
                <a:lnTo>
                  <a:pt x="157479" y="472439"/>
                </a:lnTo>
                <a:lnTo>
                  <a:pt x="157479" y="314960"/>
                </a:lnTo>
                <a:lnTo>
                  <a:pt x="163675" y="284333"/>
                </a:lnTo>
                <a:lnTo>
                  <a:pt x="180562" y="259302"/>
                </a:lnTo>
                <a:lnTo>
                  <a:pt x="205593" y="242415"/>
                </a:lnTo>
                <a:lnTo>
                  <a:pt x="236220" y="236220"/>
                </a:lnTo>
                <a:lnTo>
                  <a:pt x="2520315" y="236220"/>
                </a:lnTo>
                <a:lnTo>
                  <a:pt x="2520315" y="0"/>
                </a:lnTo>
                <a:close/>
              </a:path>
              <a:path w="2520315" h="3011170">
                <a:moveTo>
                  <a:pt x="2520315" y="236220"/>
                </a:moveTo>
                <a:lnTo>
                  <a:pt x="236220" y="236220"/>
                </a:lnTo>
                <a:lnTo>
                  <a:pt x="266900" y="242415"/>
                </a:lnTo>
                <a:lnTo>
                  <a:pt x="291925" y="259302"/>
                </a:lnTo>
                <a:lnTo>
                  <a:pt x="308782" y="284333"/>
                </a:lnTo>
                <a:lnTo>
                  <a:pt x="314959" y="314960"/>
                </a:lnTo>
                <a:lnTo>
                  <a:pt x="306933" y="364743"/>
                </a:lnTo>
                <a:lnTo>
                  <a:pt x="284581" y="407974"/>
                </a:lnTo>
                <a:lnTo>
                  <a:pt x="250494" y="442061"/>
                </a:lnTo>
                <a:lnTo>
                  <a:pt x="207263" y="464413"/>
                </a:lnTo>
                <a:lnTo>
                  <a:pt x="157479" y="472439"/>
                </a:lnTo>
                <a:lnTo>
                  <a:pt x="2520315" y="472439"/>
                </a:lnTo>
                <a:lnTo>
                  <a:pt x="2520315" y="236220"/>
                </a:lnTo>
                <a:close/>
              </a:path>
              <a:path w="2520315" h="3011170">
                <a:moveTo>
                  <a:pt x="2205228" y="0"/>
                </a:moveTo>
                <a:lnTo>
                  <a:pt x="2205228" y="157479"/>
                </a:lnTo>
                <a:lnTo>
                  <a:pt x="2362707" y="157479"/>
                </a:lnTo>
                <a:lnTo>
                  <a:pt x="2362707" y="78739"/>
                </a:lnTo>
                <a:lnTo>
                  <a:pt x="2283968" y="78739"/>
                </a:lnTo>
                <a:lnTo>
                  <a:pt x="2253341" y="72544"/>
                </a:lnTo>
                <a:lnTo>
                  <a:pt x="2228310" y="55657"/>
                </a:lnTo>
                <a:lnTo>
                  <a:pt x="2211423" y="30626"/>
                </a:lnTo>
                <a:lnTo>
                  <a:pt x="2205228" y="0"/>
                </a:lnTo>
                <a:close/>
              </a:path>
              <a:path w="2520315" h="3011170">
                <a:moveTo>
                  <a:pt x="2362707" y="0"/>
                </a:moveTo>
                <a:lnTo>
                  <a:pt x="2356530" y="30626"/>
                </a:lnTo>
                <a:lnTo>
                  <a:pt x="2339673" y="55657"/>
                </a:lnTo>
                <a:lnTo>
                  <a:pt x="2314648" y="72544"/>
                </a:lnTo>
                <a:lnTo>
                  <a:pt x="2283968" y="78739"/>
                </a:lnTo>
                <a:lnTo>
                  <a:pt x="2362707" y="78739"/>
                </a:lnTo>
                <a:lnTo>
                  <a:pt x="2362707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</a:endParaRPr>
          </a:p>
        </p:txBody>
      </p:sp>
      <p:sp>
        <p:nvSpPr>
          <p:cNvPr id="21518" name="object 15"/>
          <p:cNvSpPr>
            <a:spLocks/>
          </p:cNvSpPr>
          <p:nvPr/>
        </p:nvSpPr>
        <p:spPr bwMode="auto">
          <a:xfrm>
            <a:off x="6529389" y="735806"/>
            <a:ext cx="2363787" cy="472679"/>
          </a:xfrm>
          <a:custGeom>
            <a:avLst/>
            <a:gdLst/>
            <a:ahLst/>
            <a:cxnLst>
              <a:cxn ang="0">
                <a:pos x="78740" y="393826"/>
              </a:cxn>
              <a:cxn ang="0">
                <a:pos x="48113" y="400022"/>
              </a:cxn>
              <a:cxn ang="0">
                <a:pos x="23082" y="416909"/>
              </a:cxn>
              <a:cxn ang="0">
                <a:pos x="6195" y="441940"/>
              </a:cxn>
              <a:cxn ang="0">
                <a:pos x="0" y="472566"/>
              </a:cxn>
              <a:cxn ang="0">
                <a:pos x="0" y="630046"/>
              </a:cxn>
              <a:cxn ang="0">
                <a:pos x="49783" y="622020"/>
              </a:cxn>
              <a:cxn ang="0">
                <a:pos x="93014" y="599668"/>
              </a:cxn>
              <a:cxn ang="0">
                <a:pos x="127101" y="565581"/>
              </a:cxn>
              <a:cxn ang="0">
                <a:pos x="149453" y="522350"/>
              </a:cxn>
              <a:cxn ang="0">
                <a:pos x="157479" y="472566"/>
              </a:cxn>
              <a:cxn ang="0">
                <a:pos x="151302" y="441940"/>
              </a:cxn>
              <a:cxn ang="0">
                <a:pos x="134445" y="416909"/>
              </a:cxn>
              <a:cxn ang="0">
                <a:pos x="109420" y="400022"/>
              </a:cxn>
              <a:cxn ang="0">
                <a:pos x="78740" y="393826"/>
              </a:cxn>
              <a:cxn ang="0">
                <a:pos x="2362835" y="157606"/>
              </a:cxn>
              <a:cxn ang="0">
                <a:pos x="2205228" y="157606"/>
              </a:cxn>
              <a:cxn ang="0">
                <a:pos x="2205228" y="315086"/>
              </a:cxn>
              <a:cxn ang="0">
                <a:pos x="2255025" y="307060"/>
              </a:cxn>
              <a:cxn ang="0">
                <a:pos x="2298287" y="284708"/>
              </a:cxn>
              <a:cxn ang="0">
                <a:pos x="2332411" y="250621"/>
              </a:cxn>
              <a:cxn ang="0">
                <a:pos x="2354795" y="207390"/>
              </a:cxn>
              <a:cxn ang="0">
                <a:pos x="2362835" y="157606"/>
              </a:cxn>
              <a:cxn ang="0">
                <a:pos x="2205228" y="0"/>
              </a:cxn>
              <a:cxn ang="0">
                <a:pos x="2155444" y="8039"/>
              </a:cxn>
              <a:cxn ang="0">
                <a:pos x="2112213" y="30423"/>
              </a:cxn>
              <a:cxn ang="0">
                <a:pos x="2078126" y="64547"/>
              </a:cxn>
              <a:cxn ang="0">
                <a:pos x="2055774" y="107809"/>
              </a:cxn>
              <a:cxn ang="0">
                <a:pos x="2047748" y="157606"/>
              </a:cxn>
              <a:cxn ang="0">
                <a:pos x="2053943" y="188233"/>
              </a:cxn>
              <a:cxn ang="0">
                <a:pos x="2070830" y="213264"/>
              </a:cxn>
              <a:cxn ang="0">
                <a:pos x="2095861" y="230151"/>
              </a:cxn>
              <a:cxn ang="0">
                <a:pos x="2126488" y="236346"/>
              </a:cxn>
              <a:cxn ang="0">
                <a:pos x="2157168" y="230151"/>
              </a:cxn>
              <a:cxn ang="0">
                <a:pos x="2182193" y="213264"/>
              </a:cxn>
              <a:cxn ang="0">
                <a:pos x="2199050" y="188233"/>
              </a:cxn>
              <a:cxn ang="0">
                <a:pos x="2205228" y="157606"/>
              </a:cxn>
              <a:cxn ang="0">
                <a:pos x="2362835" y="157606"/>
              </a:cxn>
              <a:cxn ang="0">
                <a:pos x="2354795" y="107809"/>
              </a:cxn>
              <a:cxn ang="0">
                <a:pos x="2332411" y="64547"/>
              </a:cxn>
              <a:cxn ang="0">
                <a:pos x="2298287" y="30423"/>
              </a:cxn>
              <a:cxn ang="0">
                <a:pos x="2255025" y="8039"/>
              </a:cxn>
              <a:cxn ang="0">
                <a:pos x="2205228" y="0"/>
              </a:cxn>
            </a:cxnLst>
            <a:rect l="0" t="0" r="r" b="b"/>
            <a:pathLst>
              <a:path w="2362834" h="630555">
                <a:moveTo>
                  <a:pt x="78740" y="393826"/>
                </a:moveTo>
                <a:lnTo>
                  <a:pt x="48113" y="400022"/>
                </a:lnTo>
                <a:lnTo>
                  <a:pt x="23082" y="416909"/>
                </a:lnTo>
                <a:lnTo>
                  <a:pt x="6195" y="441940"/>
                </a:lnTo>
                <a:lnTo>
                  <a:pt x="0" y="472566"/>
                </a:lnTo>
                <a:lnTo>
                  <a:pt x="0" y="630046"/>
                </a:lnTo>
                <a:lnTo>
                  <a:pt x="49783" y="622020"/>
                </a:lnTo>
                <a:lnTo>
                  <a:pt x="93014" y="599668"/>
                </a:lnTo>
                <a:lnTo>
                  <a:pt x="127101" y="565581"/>
                </a:lnTo>
                <a:lnTo>
                  <a:pt x="149453" y="522350"/>
                </a:lnTo>
                <a:lnTo>
                  <a:pt x="157479" y="472566"/>
                </a:lnTo>
                <a:lnTo>
                  <a:pt x="151302" y="441940"/>
                </a:lnTo>
                <a:lnTo>
                  <a:pt x="134445" y="416909"/>
                </a:lnTo>
                <a:lnTo>
                  <a:pt x="109420" y="400022"/>
                </a:lnTo>
                <a:lnTo>
                  <a:pt x="78740" y="393826"/>
                </a:lnTo>
                <a:close/>
              </a:path>
              <a:path w="2362834" h="630555">
                <a:moveTo>
                  <a:pt x="2362835" y="157606"/>
                </a:moveTo>
                <a:lnTo>
                  <a:pt x="2205228" y="157606"/>
                </a:lnTo>
                <a:lnTo>
                  <a:pt x="2205228" y="315086"/>
                </a:lnTo>
                <a:lnTo>
                  <a:pt x="2255025" y="307060"/>
                </a:lnTo>
                <a:lnTo>
                  <a:pt x="2298287" y="284708"/>
                </a:lnTo>
                <a:lnTo>
                  <a:pt x="2332411" y="250621"/>
                </a:lnTo>
                <a:lnTo>
                  <a:pt x="2354795" y="207390"/>
                </a:lnTo>
                <a:lnTo>
                  <a:pt x="2362835" y="157606"/>
                </a:lnTo>
                <a:close/>
              </a:path>
              <a:path w="2362834" h="630555">
                <a:moveTo>
                  <a:pt x="2205228" y="0"/>
                </a:moveTo>
                <a:lnTo>
                  <a:pt x="2155444" y="8039"/>
                </a:lnTo>
                <a:lnTo>
                  <a:pt x="2112213" y="30423"/>
                </a:lnTo>
                <a:lnTo>
                  <a:pt x="2078126" y="64547"/>
                </a:lnTo>
                <a:lnTo>
                  <a:pt x="2055774" y="107809"/>
                </a:lnTo>
                <a:lnTo>
                  <a:pt x="2047748" y="157606"/>
                </a:lnTo>
                <a:lnTo>
                  <a:pt x="2053943" y="188233"/>
                </a:lnTo>
                <a:lnTo>
                  <a:pt x="2070830" y="213264"/>
                </a:lnTo>
                <a:lnTo>
                  <a:pt x="2095861" y="230151"/>
                </a:lnTo>
                <a:lnTo>
                  <a:pt x="2126488" y="236346"/>
                </a:lnTo>
                <a:lnTo>
                  <a:pt x="2157168" y="230151"/>
                </a:lnTo>
                <a:lnTo>
                  <a:pt x="2182193" y="213264"/>
                </a:lnTo>
                <a:lnTo>
                  <a:pt x="2199050" y="188233"/>
                </a:lnTo>
                <a:lnTo>
                  <a:pt x="2205228" y="157606"/>
                </a:lnTo>
                <a:lnTo>
                  <a:pt x="2362835" y="157606"/>
                </a:lnTo>
                <a:lnTo>
                  <a:pt x="2354795" y="107809"/>
                </a:lnTo>
                <a:lnTo>
                  <a:pt x="2332411" y="64547"/>
                </a:lnTo>
                <a:lnTo>
                  <a:pt x="2298287" y="30423"/>
                </a:lnTo>
                <a:lnTo>
                  <a:pt x="2255025" y="8039"/>
                </a:lnTo>
                <a:lnTo>
                  <a:pt x="2205228" y="0"/>
                </a:lnTo>
                <a:close/>
              </a:path>
            </a:pathLst>
          </a:custGeom>
          <a:solidFill>
            <a:srgbClr val="9FADC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9" name="object 16"/>
          <p:cNvSpPr>
            <a:spLocks/>
          </p:cNvSpPr>
          <p:nvPr/>
        </p:nvSpPr>
        <p:spPr bwMode="auto">
          <a:xfrm>
            <a:off x="6372225" y="735806"/>
            <a:ext cx="2520950" cy="2376488"/>
          </a:xfrm>
          <a:custGeom>
            <a:avLst/>
            <a:gdLst/>
            <a:ahLst/>
            <a:cxnLst>
              <a:cxn ang="0">
                <a:pos x="0" y="472566"/>
              </a:cxn>
              <a:cxn ang="0">
                <a:pos x="8026" y="422782"/>
              </a:cxn>
              <a:cxn ang="0">
                <a:pos x="30378" y="379552"/>
              </a:cxn>
              <a:cxn ang="0">
                <a:pos x="64465" y="345465"/>
              </a:cxn>
              <a:cxn ang="0">
                <a:pos x="107695" y="323113"/>
              </a:cxn>
              <a:cxn ang="0">
                <a:pos x="157479" y="315086"/>
              </a:cxn>
              <a:cxn ang="0">
                <a:pos x="2205228" y="315086"/>
              </a:cxn>
              <a:cxn ang="0">
                <a:pos x="2205228" y="157606"/>
              </a:cxn>
              <a:cxn ang="0">
                <a:pos x="2213254" y="107809"/>
              </a:cxn>
              <a:cxn ang="0">
                <a:pos x="2235606" y="64547"/>
              </a:cxn>
              <a:cxn ang="0">
                <a:pos x="2269693" y="30423"/>
              </a:cxn>
              <a:cxn ang="0">
                <a:pos x="2312924" y="8039"/>
              </a:cxn>
              <a:cxn ang="0">
                <a:pos x="2362707" y="0"/>
              </a:cxn>
              <a:cxn ang="0">
                <a:pos x="2412505" y="8039"/>
              </a:cxn>
              <a:cxn ang="0">
                <a:pos x="2455767" y="30423"/>
              </a:cxn>
              <a:cxn ang="0">
                <a:pos x="2489891" y="64547"/>
              </a:cxn>
              <a:cxn ang="0">
                <a:pos x="2512275" y="107809"/>
              </a:cxn>
              <a:cxn ang="0">
                <a:pos x="2520315" y="157606"/>
              </a:cxn>
              <a:cxn ang="0">
                <a:pos x="2520315" y="2695829"/>
              </a:cxn>
              <a:cxn ang="0">
                <a:pos x="2512275" y="2745612"/>
              </a:cxn>
              <a:cxn ang="0">
                <a:pos x="2489891" y="2788843"/>
              </a:cxn>
              <a:cxn ang="0">
                <a:pos x="2455767" y="2822930"/>
              </a:cxn>
              <a:cxn ang="0">
                <a:pos x="2412505" y="2845282"/>
              </a:cxn>
              <a:cxn ang="0">
                <a:pos x="2362707" y="2853308"/>
              </a:cxn>
              <a:cxn ang="0">
                <a:pos x="314959" y="2853308"/>
              </a:cxn>
              <a:cxn ang="0">
                <a:pos x="314959" y="3010788"/>
              </a:cxn>
              <a:cxn ang="0">
                <a:pos x="306933" y="3060572"/>
              </a:cxn>
              <a:cxn ang="0">
                <a:pos x="284581" y="3103803"/>
              </a:cxn>
              <a:cxn ang="0">
                <a:pos x="250494" y="3137890"/>
              </a:cxn>
              <a:cxn ang="0">
                <a:pos x="207264" y="3160242"/>
              </a:cxn>
              <a:cxn ang="0">
                <a:pos x="157479" y="3168268"/>
              </a:cxn>
              <a:cxn ang="0">
                <a:pos x="107696" y="3160242"/>
              </a:cxn>
              <a:cxn ang="0">
                <a:pos x="64465" y="3137890"/>
              </a:cxn>
              <a:cxn ang="0">
                <a:pos x="30378" y="3103803"/>
              </a:cxn>
              <a:cxn ang="0">
                <a:pos x="8026" y="3060572"/>
              </a:cxn>
              <a:cxn ang="0">
                <a:pos x="0" y="3010788"/>
              </a:cxn>
              <a:cxn ang="0">
                <a:pos x="0" y="472566"/>
              </a:cxn>
            </a:cxnLst>
            <a:rect l="0" t="0" r="r" b="b"/>
            <a:pathLst>
              <a:path w="2520315" h="3168650">
                <a:moveTo>
                  <a:pt x="0" y="472566"/>
                </a:moveTo>
                <a:lnTo>
                  <a:pt x="8026" y="422782"/>
                </a:lnTo>
                <a:lnTo>
                  <a:pt x="30378" y="379552"/>
                </a:lnTo>
                <a:lnTo>
                  <a:pt x="64465" y="345465"/>
                </a:lnTo>
                <a:lnTo>
                  <a:pt x="107695" y="323113"/>
                </a:lnTo>
                <a:lnTo>
                  <a:pt x="157479" y="315086"/>
                </a:lnTo>
                <a:lnTo>
                  <a:pt x="2205228" y="315086"/>
                </a:lnTo>
                <a:lnTo>
                  <a:pt x="2205228" y="157606"/>
                </a:lnTo>
                <a:lnTo>
                  <a:pt x="2213254" y="107809"/>
                </a:lnTo>
                <a:lnTo>
                  <a:pt x="2235606" y="64547"/>
                </a:lnTo>
                <a:lnTo>
                  <a:pt x="2269693" y="30423"/>
                </a:lnTo>
                <a:lnTo>
                  <a:pt x="2312924" y="8039"/>
                </a:lnTo>
                <a:lnTo>
                  <a:pt x="2362707" y="0"/>
                </a:lnTo>
                <a:lnTo>
                  <a:pt x="2412505" y="8039"/>
                </a:lnTo>
                <a:lnTo>
                  <a:pt x="2455767" y="30423"/>
                </a:lnTo>
                <a:lnTo>
                  <a:pt x="2489891" y="64547"/>
                </a:lnTo>
                <a:lnTo>
                  <a:pt x="2512275" y="107809"/>
                </a:lnTo>
                <a:lnTo>
                  <a:pt x="2520315" y="157606"/>
                </a:lnTo>
                <a:lnTo>
                  <a:pt x="2520315" y="2695829"/>
                </a:lnTo>
                <a:lnTo>
                  <a:pt x="2512275" y="2745612"/>
                </a:lnTo>
                <a:lnTo>
                  <a:pt x="2489891" y="2788843"/>
                </a:lnTo>
                <a:lnTo>
                  <a:pt x="2455767" y="2822930"/>
                </a:lnTo>
                <a:lnTo>
                  <a:pt x="2412505" y="2845282"/>
                </a:lnTo>
                <a:lnTo>
                  <a:pt x="2362707" y="2853308"/>
                </a:lnTo>
                <a:lnTo>
                  <a:pt x="314959" y="2853308"/>
                </a:lnTo>
                <a:lnTo>
                  <a:pt x="314959" y="3010788"/>
                </a:lnTo>
                <a:lnTo>
                  <a:pt x="306933" y="3060572"/>
                </a:lnTo>
                <a:lnTo>
                  <a:pt x="284581" y="3103803"/>
                </a:lnTo>
                <a:lnTo>
                  <a:pt x="250494" y="3137890"/>
                </a:lnTo>
                <a:lnTo>
                  <a:pt x="207264" y="3160242"/>
                </a:lnTo>
                <a:lnTo>
                  <a:pt x="157479" y="3168268"/>
                </a:lnTo>
                <a:lnTo>
                  <a:pt x="107696" y="3160242"/>
                </a:lnTo>
                <a:lnTo>
                  <a:pt x="64465" y="3137890"/>
                </a:lnTo>
                <a:lnTo>
                  <a:pt x="30378" y="3103803"/>
                </a:lnTo>
                <a:lnTo>
                  <a:pt x="8026" y="3060572"/>
                </a:lnTo>
                <a:lnTo>
                  <a:pt x="0" y="3010788"/>
                </a:lnTo>
                <a:lnTo>
                  <a:pt x="0" y="472566"/>
                </a:lnTo>
                <a:close/>
              </a:path>
            </a:pathLst>
          </a:custGeom>
          <a:noFill/>
          <a:ln w="25399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0" name="object 17"/>
          <p:cNvSpPr>
            <a:spLocks/>
          </p:cNvSpPr>
          <p:nvPr/>
        </p:nvSpPr>
        <p:spPr bwMode="auto">
          <a:xfrm>
            <a:off x="8577263" y="853678"/>
            <a:ext cx="315912" cy="117872"/>
          </a:xfrm>
          <a:custGeom>
            <a:avLst/>
            <a:gdLst/>
            <a:ahLst/>
            <a:cxnLst>
              <a:cxn ang="0">
                <a:pos x="0" y="157479"/>
              </a:cxn>
              <a:cxn ang="0">
                <a:pos x="157479" y="157479"/>
              </a:cxn>
              <a:cxn ang="0">
                <a:pos x="207277" y="149453"/>
              </a:cxn>
              <a:cxn ang="0">
                <a:pos x="250539" y="127101"/>
              </a:cxn>
              <a:cxn ang="0">
                <a:pos x="284663" y="93014"/>
              </a:cxn>
              <a:cxn ang="0">
                <a:pos x="307047" y="49784"/>
              </a:cxn>
              <a:cxn ang="0">
                <a:pos x="315087" y="0"/>
              </a:cxn>
            </a:cxnLst>
            <a:rect l="0" t="0" r="r" b="b"/>
            <a:pathLst>
              <a:path w="315595" h="157480">
                <a:moveTo>
                  <a:pt x="0" y="157479"/>
                </a:moveTo>
                <a:lnTo>
                  <a:pt x="157479" y="157479"/>
                </a:lnTo>
                <a:lnTo>
                  <a:pt x="207277" y="149453"/>
                </a:lnTo>
                <a:lnTo>
                  <a:pt x="250539" y="127101"/>
                </a:lnTo>
                <a:lnTo>
                  <a:pt x="284663" y="93014"/>
                </a:lnTo>
                <a:lnTo>
                  <a:pt x="307047" y="49784"/>
                </a:lnTo>
                <a:lnTo>
                  <a:pt x="315087" y="0"/>
                </a:lnTo>
              </a:path>
            </a:pathLst>
          </a:custGeom>
          <a:noFill/>
          <a:ln w="25400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1" name="object 18"/>
          <p:cNvSpPr>
            <a:spLocks noChangeArrowheads="1"/>
          </p:cNvSpPr>
          <p:nvPr/>
        </p:nvSpPr>
        <p:spPr bwMode="auto">
          <a:xfrm>
            <a:off x="8564563" y="844153"/>
            <a:ext cx="182562" cy="13692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2" name="object 19"/>
          <p:cNvSpPr>
            <a:spLocks/>
          </p:cNvSpPr>
          <p:nvPr/>
        </p:nvSpPr>
        <p:spPr bwMode="auto">
          <a:xfrm>
            <a:off x="6372226" y="1031081"/>
            <a:ext cx="314325" cy="177404"/>
          </a:xfrm>
          <a:custGeom>
            <a:avLst/>
            <a:gdLst/>
            <a:ahLst/>
            <a:cxnLst>
              <a:cxn ang="0">
                <a:pos x="157479" y="236219"/>
              </a:cxn>
              <a:cxn ang="0">
                <a:pos x="157479" y="78739"/>
              </a:cxn>
              <a:cxn ang="0">
                <a:pos x="180562" y="23082"/>
              </a:cxn>
              <a:cxn ang="0">
                <a:pos x="236220" y="0"/>
              </a:cxn>
              <a:cxn ang="0">
                <a:pos x="266900" y="6195"/>
              </a:cxn>
              <a:cxn ang="0">
                <a:pos x="291925" y="23082"/>
              </a:cxn>
              <a:cxn ang="0">
                <a:pos x="308782" y="48113"/>
              </a:cxn>
              <a:cxn ang="0">
                <a:pos x="314959" y="78739"/>
              </a:cxn>
              <a:cxn ang="0">
                <a:pos x="306933" y="128523"/>
              </a:cxn>
              <a:cxn ang="0">
                <a:pos x="284581" y="171754"/>
              </a:cxn>
              <a:cxn ang="0">
                <a:pos x="250494" y="205841"/>
              </a:cxn>
              <a:cxn ang="0">
                <a:pos x="207264" y="228193"/>
              </a:cxn>
              <a:cxn ang="0">
                <a:pos x="157479" y="236219"/>
              </a:cxn>
              <a:cxn ang="0">
                <a:pos x="107696" y="228193"/>
              </a:cxn>
              <a:cxn ang="0">
                <a:pos x="64465" y="205841"/>
              </a:cxn>
              <a:cxn ang="0">
                <a:pos x="30378" y="171754"/>
              </a:cxn>
              <a:cxn ang="0">
                <a:pos x="8026" y="128523"/>
              </a:cxn>
              <a:cxn ang="0">
                <a:pos x="0" y="78739"/>
              </a:cxn>
            </a:cxnLst>
            <a:rect l="0" t="0" r="r" b="b"/>
            <a:pathLst>
              <a:path w="314959" h="236219">
                <a:moveTo>
                  <a:pt x="157479" y="236219"/>
                </a:moveTo>
                <a:lnTo>
                  <a:pt x="157479" y="78739"/>
                </a:lnTo>
                <a:lnTo>
                  <a:pt x="180562" y="23082"/>
                </a:lnTo>
                <a:lnTo>
                  <a:pt x="236220" y="0"/>
                </a:lnTo>
                <a:lnTo>
                  <a:pt x="266900" y="6195"/>
                </a:lnTo>
                <a:lnTo>
                  <a:pt x="291925" y="23082"/>
                </a:lnTo>
                <a:lnTo>
                  <a:pt x="308782" y="48113"/>
                </a:lnTo>
                <a:lnTo>
                  <a:pt x="314959" y="78739"/>
                </a:lnTo>
                <a:lnTo>
                  <a:pt x="306933" y="128523"/>
                </a:lnTo>
                <a:lnTo>
                  <a:pt x="284581" y="171754"/>
                </a:lnTo>
                <a:lnTo>
                  <a:pt x="250494" y="205841"/>
                </a:lnTo>
                <a:lnTo>
                  <a:pt x="207264" y="228193"/>
                </a:lnTo>
                <a:lnTo>
                  <a:pt x="157479" y="236219"/>
                </a:lnTo>
                <a:lnTo>
                  <a:pt x="107696" y="228193"/>
                </a:lnTo>
                <a:lnTo>
                  <a:pt x="64465" y="205841"/>
                </a:lnTo>
                <a:lnTo>
                  <a:pt x="30378" y="171754"/>
                </a:lnTo>
                <a:lnTo>
                  <a:pt x="8026" y="128523"/>
                </a:lnTo>
                <a:lnTo>
                  <a:pt x="0" y="78739"/>
                </a:lnTo>
              </a:path>
            </a:pathLst>
          </a:custGeom>
          <a:noFill/>
          <a:ln w="25400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3" name="object 20"/>
          <p:cNvSpPr>
            <a:spLocks/>
          </p:cNvSpPr>
          <p:nvPr/>
        </p:nvSpPr>
        <p:spPr bwMode="auto">
          <a:xfrm>
            <a:off x="6686550" y="1089422"/>
            <a:ext cx="0" cy="1785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380741"/>
              </a:cxn>
            </a:cxnLst>
            <a:rect l="0" t="0" r="r" b="b"/>
            <a:pathLst>
              <a:path h="2381250">
                <a:moveTo>
                  <a:pt x="0" y="0"/>
                </a:moveTo>
                <a:lnTo>
                  <a:pt x="0" y="2380741"/>
                </a:lnTo>
              </a:path>
            </a:pathLst>
          </a:custGeom>
          <a:noFill/>
          <a:ln w="25400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" name="object 21"/>
          <p:cNvSpPr txBox="1"/>
          <p:nvPr/>
        </p:nvSpPr>
        <p:spPr>
          <a:xfrm>
            <a:off x="6705600" y="1628775"/>
            <a:ext cx="2133600" cy="750847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1600" b="1" spc="-5" dirty="0" smtClean="0">
                <a:latin typeface="Arial Black" pitchFamily="34" charset="0"/>
                <a:cs typeface="Arial" pitchFamily="34" charset="0"/>
              </a:rPr>
              <a:t>  </a:t>
            </a:r>
            <a:r>
              <a:rPr sz="1600" b="1" spc="-5" smtClean="0">
                <a:latin typeface="Arial Black" pitchFamily="34" charset="0"/>
                <a:cs typeface="Arial" pitchFamily="34" charset="0"/>
              </a:rPr>
              <a:t>20</a:t>
            </a:r>
            <a:r>
              <a:rPr lang="ru-RU" sz="1600" b="1" spc="-5" dirty="0" smtClean="0">
                <a:latin typeface="Arial Black" pitchFamily="34" charset="0"/>
                <a:cs typeface="Arial" pitchFamily="34" charset="0"/>
              </a:rPr>
              <a:t>21</a:t>
            </a:r>
            <a:r>
              <a:rPr sz="1600" b="1" spc="-5" smtClean="0">
                <a:latin typeface="Arial Black" pitchFamily="34" charset="0"/>
                <a:cs typeface="Arial" pitchFamily="34" charset="0"/>
              </a:rPr>
              <a:t> год</a:t>
            </a:r>
            <a:r>
              <a:rPr lang="ru-RU" sz="1600" b="1" spc="-5" dirty="0" smtClean="0">
                <a:latin typeface="Arial Black" pitchFamily="34" charset="0"/>
                <a:cs typeface="Arial" pitchFamily="34" charset="0"/>
              </a:rPr>
              <a:t> – 747,5</a:t>
            </a:r>
            <a:endParaRPr sz="1600" b="1" dirty="0">
              <a:latin typeface="Arial Black" pitchFamily="34" charset="0"/>
              <a:cs typeface="Arial" pitchFamily="34" charset="0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5" dirty="0" smtClean="0">
                <a:latin typeface="Arial Black" pitchFamily="34" charset="0"/>
                <a:cs typeface="Arial" pitchFamily="34" charset="0"/>
              </a:rPr>
              <a:t>  </a:t>
            </a:r>
            <a:r>
              <a:rPr sz="1600" b="1" spc="-5" smtClean="0">
                <a:latin typeface="Arial Black" pitchFamily="34" charset="0"/>
                <a:cs typeface="Arial" pitchFamily="34" charset="0"/>
              </a:rPr>
              <a:t>20</a:t>
            </a:r>
            <a:r>
              <a:rPr lang="ru-RU" sz="1600" b="1" spc="-5" dirty="0" smtClean="0">
                <a:latin typeface="Arial Black" pitchFamily="34" charset="0"/>
                <a:cs typeface="Arial" pitchFamily="34" charset="0"/>
              </a:rPr>
              <a:t>22</a:t>
            </a:r>
            <a:r>
              <a:rPr sz="1600" b="1" spc="-5" smtClean="0">
                <a:latin typeface="Arial Black" pitchFamily="34" charset="0"/>
                <a:cs typeface="Arial" pitchFamily="34" charset="0"/>
              </a:rPr>
              <a:t> год</a:t>
            </a:r>
            <a:r>
              <a:rPr lang="ru-RU" sz="1600" b="1" spc="-5" dirty="0" smtClean="0">
                <a:latin typeface="Arial Black" pitchFamily="34" charset="0"/>
                <a:cs typeface="Arial" pitchFamily="34" charset="0"/>
              </a:rPr>
              <a:t> – 769,1</a:t>
            </a: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5" dirty="0" smtClean="0">
                <a:latin typeface="Arial Black" pitchFamily="34" charset="0"/>
                <a:cs typeface="Arial" pitchFamily="34" charset="0"/>
              </a:rPr>
              <a:t>  </a:t>
            </a:r>
            <a:r>
              <a:rPr sz="1600" b="1" spc="-5" smtClean="0">
                <a:latin typeface="Arial Black" pitchFamily="34" charset="0"/>
                <a:cs typeface="Arial" pitchFamily="34" charset="0"/>
              </a:rPr>
              <a:t>202</a:t>
            </a:r>
            <a:r>
              <a:rPr lang="ru-RU" sz="1600" b="1" spc="-5" dirty="0" smtClean="0">
                <a:latin typeface="Arial Black" pitchFamily="34" charset="0"/>
                <a:cs typeface="Arial" pitchFamily="34" charset="0"/>
              </a:rPr>
              <a:t>3</a:t>
            </a:r>
            <a:r>
              <a:rPr sz="1600" b="1" spc="-5" smtClean="0">
                <a:latin typeface="Arial Black" pitchFamily="34" charset="0"/>
                <a:cs typeface="Arial" pitchFamily="34" charset="0"/>
              </a:rPr>
              <a:t> год</a:t>
            </a:r>
            <a:r>
              <a:rPr lang="ru-RU" sz="1600" b="1" spc="-5" dirty="0" smtClean="0">
                <a:latin typeface="Arial Black" pitchFamily="34" charset="0"/>
                <a:cs typeface="Arial" pitchFamily="34" charset="0"/>
              </a:rPr>
              <a:t> – 615,8</a:t>
            </a:r>
            <a:endParaRPr sz="1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09800" y="3543300"/>
            <a:ext cx="4608512" cy="1600200"/>
          </a:xfrm>
          <a:custGeom>
            <a:avLst/>
            <a:gdLst/>
            <a:ahLst/>
            <a:cxnLst/>
            <a:rect l="l" t="t" r="r" b="b"/>
            <a:pathLst>
              <a:path w="4608830" h="1823085">
                <a:moveTo>
                  <a:pt x="4608576" y="0"/>
                </a:moveTo>
                <a:lnTo>
                  <a:pt x="4599015" y="47259"/>
                </a:lnTo>
                <a:lnTo>
                  <a:pt x="4572952" y="85851"/>
                </a:lnTo>
                <a:lnTo>
                  <a:pt x="4534316" y="111871"/>
                </a:lnTo>
                <a:lnTo>
                  <a:pt x="4487037" y="121412"/>
                </a:lnTo>
                <a:lnTo>
                  <a:pt x="121539" y="121412"/>
                </a:lnTo>
                <a:lnTo>
                  <a:pt x="74259" y="130972"/>
                </a:lnTo>
                <a:lnTo>
                  <a:pt x="35623" y="157035"/>
                </a:lnTo>
                <a:lnTo>
                  <a:pt x="9560" y="195671"/>
                </a:lnTo>
                <a:lnTo>
                  <a:pt x="0" y="242950"/>
                </a:lnTo>
                <a:lnTo>
                  <a:pt x="0" y="1701152"/>
                </a:lnTo>
                <a:lnTo>
                  <a:pt x="9560" y="1748449"/>
                </a:lnTo>
                <a:lnTo>
                  <a:pt x="35623" y="1787074"/>
                </a:lnTo>
                <a:lnTo>
                  <a:pt x="74259" y="1813116"/>
                </a:lnTo>
                <a:lnTo>
                  <a:pt x="121539" y="1822665"/>
                </a:lnTo>
                <a:lnTo>
                  <a:pt x="168818" y="1813116"/>
                </a:lnTo>
                <a:lnTo>
                  <a:pt x="207454" y="1787074"/>
                </a:lnTo>
                <a:lnTo>
                  <a:pt x="233517" y="1748449"/>
                </a:lnTo>
                <a:lnTo>
                  <a:pt x="243078" y="1701152"/>
                </a:lnTo>
                <a:lnTo>
                  <a:pt x="243078" y="1579638"/>
                </a:lnTo>
                <a:lnTo>
                  <a:pt x="4487037" y="1579638"/>
                </a:lnTo>
                <a:lnTo>
                  <a:pt x="4534316" y="1570089"/>
                </a:lnTo>
                <a:lnTo>
                  <a:pt x="4572952" y="1544046"/>
                </a:lnTo>
                <a:lnTo>
                  <a:pt x="4599015" y="1505422"/>
                </a:lnTo>
                <a:lnTo>
                  <a:pt x="4608576" y="1458125"/>
                </a:lnTo>
                <a:lnTo>
                  <a:pt x="4608576" y="364489"/>
                </a:lnTo>
                <a:lnTo>
                  <a:pt x="121539" y="364489"/>
                </a:lnTo>
                <a:lnTo>
                  <a:pt x="121539" y="242950"/>
                </a:lnTo>
                <a:lnTo>
                  <a:pt x="126309" y="219321"/>
                </a:lnTo>
                <a:lnTo>
                  <a:pt x="139319" y="200025"/>
                </a:lnTo>
                <a:lnTo>
                  <a:pt x="158615" y="187015"/>
                </a:lnTo>
                <a:lnTo>
                  <a:pt x="182245" y="182244"/>
                </a:lnTo>
                <a:lnTo>
                  <a:pt x="4608576" y="182244"/>
                </a:lnTo>
                <a:lnTo>
                  <a:pt x="4608576" y="0"/>
                </a:lnTo>
                <a:close/>
              </a:path>
              <a:path w="4608830" h="1823085">
                <a:moveTo>
                  <a:pt x="4608576" y="182244"/>
                </a:moveTo>
                <a:lnTo>
                  <a:pt x="182245" y="182244"/>
                </a:lnTo>
                <a:lnTo>
                  <a:pt x="205948" y="187015"/>
                </a:lnTo>
                <a:lnTo>
                  <a:pt x="225282" y="200025"/>
                </a:lnTo>
                <a:lnTo>
                  <a:pt x="238305" y="219321"/>
                </a:lnTo>
                <a:lnTo>
                  <a:pt x="243078" y="242950"/>
                </a:lnTo>
                <a:lnTo>
                  <a:pt x="233517" y="290284"/>
                </a:lnTo>
                <a:lnTo>
                  <a:pt x="207454" y="328914"/>
                </a:lnTo>
                <a:lnTo>
                  <a:pt x="168818" y="354947"/>
                </a:lnTo>
                <a:lnTo>
                  <a:pt x="121539" y="364489"/>
                </a:lnTo>
                <a:lnTo>
                  <a:pt x="4608576" y="364489"/>
                </a:lnTo>
                <a:lnTo>
                  <a:pt x="4608576" y="182244"/>
                </a:lnTo>
                <a:close/>
              </a:path>
              <a:path w="4608830" h="1823085">
                <a:moveTo>
                  <a:pt x="4365498" y="0"/>
                </a:moveTo>
                <a:lnTo>
                  <a:pt x="4365498" y="121412"/>
                </a:lnTo>
                <a:lnTo>
                  <a:pt x="4487037" y="121412"/>
                </a:lnTo>
                <a:lnTo>
                  <a:pt x="4487037" y="60706"/>
                </a:lnTo>
                <a:lnTo>
                  <a:pt x="4426331" y="60706"/>
                </a:lnTo>
                <a:lnTo>
                  <a:pt x="4402627" y="55935"/>
                </a:lnTo>
                <a:lnTo>
                  <a:pt x="4383293" y="42925"/>
                </a:lnTo>
                <a:lnTo>
                  <a:pt x="4370270" y="23629"/>
                </a:lnTo>
                <a:lnTo>
                  <a:pt x="4365498" y="0"/>
                </a:lnTo>
                <a:close/>
              </a:path>
              <a:path w="4608830" h="1823085">
                <a:moveTo>
                  <a:pt x="4487037" y="0"/>
                </a:moveTo>
                <a:lnTo>
                  <a:pt x="4482266" y="23629"/>
                </a:lnTo>
                <a:lnTo>
                  <a:pt x="4469257" y="42925"/>
                </a:lnTo>
                <a:lnTo>
                  <a:pt x="4449960" y="55935"/>
                </a:lnTo>
                <a:lnTo>
                  <a:pt x="4426331" y="60706"/>
                </a:lnTo>
                <a:lnTo>
                  <a:pt x="4487037" y="60706"/>
                </a:lnTo>
                <a:lnTo>
                  <a:pt x="4487037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</a:endParaRPr>
          </a:p>
        </p:txBody>
      </p:sp>
      <p:sp>
        <p:nvSpPr>
          <p:cNvPr id="21526" name="object 23"/>
          <p:cNvSpPr>
            <a:spLocks/>
          </p:cNvSpPr>
          <p:nvPr/>
        </p:nvSpPr>
        <p:spPr bwMode="auto">
          <a:xfrm>
            <a:off x="2317751" y="3381376"/>
            <a:ext cx="4486275" cy="365522"/>
          </a:xfrm>
          <a:custGeom>
            <a:avLst/>
            <a:gdLst/>
            <a:ahLst/>
            <a:cxnLst>
              <a:cxn ang="0">
                <a:pos x="60706" y="303783"/>
              </a:cxn>
              <a:cxn ang="0">
                <a:pos x="37076" y="308554"/>
              </a:cxn>
              <a:cxn ang="0">
                <a:pos x="17780" y="321563"/>
              </a:cxn>
              <a:cxn ang="0">
                <a:pos x="4770" y="340860"/>
              </a:cxn>
              <a:cxn ang="0">
                <a:pos x="0" y="364489"/>
              </a:cxn>
              <a:cxn ang="0">
                <a:pos x="0" y="486028"/>
              </a:cxn>
              <a:cxn ang="0">
                <a:pos x="47279" y="476486"/>
              </a:cxn>
              <a:cxn ang="0">
                <a:pos x="85915" y="450453"/>
              </a:cxn>
              <a:cxn ang="0">
                <a:pos x="111978" y="411823"/>
              </a:cxn>
              <a:cxn ang="0">
                <a:pos x="121538" y="364489"/>
              </a:cxn>
              <a:cxn ang="0">
                <a:pos x="116766" y="340860"/>
              </a:cxn>
              <a:cxn ang="0">
                <a:pos x="103743" y="321563"/>
              </a:cxn>
              <a:cxn ang="0">
                <a:pos x="84409" y="308554"/>
              </a:cxn>
              <a:cxn ang="0">
                <a:pos x="60706" y="303783"/>
              </a:cxn>
              <a:cxn ang="0">
                <a:pos x="4487036" y="121538"/>
              </a:cxn>
              <a:cxn ang="0">
                <a:pos x="4365498" y="121538"/>
              </a:cxn>
              <a:cxn ang="0">
                <a:pos x="4365498" y="242950"/>
              </a:cxn>
              <a:cxn ang="0">
                <a:pos x="4412777" y="233410"/>
              </a:cxn>
              <a:cxn ang="0">
                <a:pos x="4451413" y="207390"/>
              </a:cxn>
              <a:cxn ang="0">
                <a:pos x="4477476" y="168798"/>
              </a:cxn>
              <a:cxn ang="0">
                <a:pos x="4487036" y="121538"/>
              </a:cxn>
              <a:cxn ang="0">
                <a:pos x="4365498" y="0"/>
              </a:cxn>
              <a:cxn ang="0">
                <a:pos x="4318218" y="9542"/>
              </a:cxn>
              <a:cxn ang="0">
                <a:pos x="4279582" y="35575"/>
              </a:cxn>
              <a:cxn ang="0">
                <a:pos x="4253519" y="74205"/>
              </a:cxn>
              <a:cxn ang="0">
                <a:pos x="4243958" y="121538"/>
              </a:cxn>
              <a:cxn ang="0">
                <a:pos x="4248731" y="145168"/>
              </a:cxn>
              <a:cxn ang="0">
                <a:pos x="4261754" y="164464"/>
              </a:cxn>
              <a:cxn ang="0">
                <a:pos x="4281088" y="177474"/>
              </a:cxn>
              <a:cxn ang="0">
                <a:pos x="4304791" y="182244"/>
              </a:cxn>
              <a:cxn ang="0">
                <a:pos x="4328421" y="177474"/>
              </a:cxn>
              <a:cxn ang="0">
                <a:pos x="4347718" y="164464"/>
              </a:cxn>
              <a:cxn ang="0">
                <a:pos x="4360727" y="145168"/>
              </a:cxn>
              <a:cxn ang="0">
                <a:pos x="4365498" y="121538"/>
              </a:cxn>
              <a:cxn ang="0">
                <a:pos x="4487036" y="121538"/>
              </a:cxn>
              <a:cxn ang="0">
                <a:pos x="4477476" y="74205"/>
              </a:cxn>
              <a:cxn ang="0">
                <a:pos x="4451413" y="35575"/>
              </a:cxn>
              <a:cxn ang="0">
                <a:pos x="4412777" y="9542"/>
              </a:cxn>
              <a:cxn ang="0">
                <a:pos x="4365498" y="0"/>
              </a:cxn>
            </a:cxnLst>
            <a:rect l="0" t="0" r="r" b="b"/>
            <a:pathLst>
              <a:path w="4487545" h="486410">
                <a:moveTo>
                  <a:pt x="60706" y="303783"/>
                </a:moveTo>
                <a:lnTo>
                  <a:pt x="37076" y="308554"/>
                </a:lnTo>
                <a:lnTo>
                  <a:pt x="17780" y="321563"/>
                </a:lnTo>
                <a:lnTo>
                  <a:pt x="4770" y="340860"/>
                </a:lnTo>
                <a:lnTo>
                  <a:pt x="0" y="364489"/>
                </a:lnTo>
                <a:lnTo>
                  <a:pt x="0" y="486028"/>
                </a:lnTo>
                <a:lnTo>
                  <a:pt x="47279" y="476486"/>
                </a:lnTo>
                <a:lnTo>
                  <a:pt x="85915" y="450453"/>
                </a:lnTo>
                <a:lnTo>
                  <a:pt x="111978" y="411823"/>
                </a:lnTo>
                <a:lnTo>
                  <a:pt x="121538" y="364489"/>
                </a:lnTo>
                <a:lnTo>
                  <a:pt x="116766" y="340860"/>
                </a:lnTo>
                <a:lnTo>
                  <a:pt x="103743" y="321563"/>
                </a:lnTo>
                <a:lnTo>
                  <a:pt x="84409" y="308554"/>
                </a:lnTo>
                <a:lnTo>
                  <a:pt x="60706" y="303783"/>
                </a:lnTo>
                <a:close/>
              </a:path>
              <a:path w="4487545" h="486410">
                <a:moveTo>
                  <a:pt x="4487036" y="121538"/>
                </a:moveTo>
                <a:lnTo>
                  <a:pt x="4365498" y="121538"/>
                </a:lnTo>
                <a:lnTo>
                  <a:pt x="4365498" y="242950"/>
                </a:lnTo>
                <a:lnTo>
                  <a:pt x="4412777" y="233410"/>
                </a:lnTo>
                <a:lnTo>
                  <a:pt x="4451413" y="207390"/>
                </a:lnTo>
                <a:lnTo>
                  <a:pt x="4477476" y="168798"/>
                </a:lnTo>
                <a:lnTo>
                  <a:pt x="4487036" y="121538"/>
                </a:lnTo>
                <a:close/>
              </a:path>
              <a:path w="4487545" h="486410">
                <a:moveTo>
                  <a:pt x="4365498" y="0"/>
                </a:moveTo>
                <a:lnTo>
                  <a:pt x="4318218" y="9542"/>
                </a:lnTo>
                <a:lnTo>
                  <a:pt x="4279582" y="35575"/>
                </a:lnTo>
                <a:lnTo>
                  <a:pt x="4253519" y="74205"/>
                </a:lnTo>
                <a:lnTo>
                  <a:pt x="4243958" y="121538"/>
                </a:lnTo>
                <a:lnTo>
                  <a:pt x="4248731" y="145168"/>
                </a:lnTo>
                <a:lnTo>
                  <a:pt x="4261754" y="164464"/>
                </a:lnTo>
                <a:lnTo>
                  <a:pt x="4281088" y="177474"/>
                </a:lnTo>
                <a:lnTo>
                  <a:pt x="4304791" y="182244"/>
                </a:lnTo>
                <a:lnTo>
                  <a:pt x="4328421" y="177474"/>
                </a:lnTo>
                <a:lnTo>
                  <a:pt x="4347718" y="164464"/>
                </a:lnTo>
                <a:lnTo>
                  <a:pt x="4360727" y="145168"/>
                </a:lnTo>
                <a:lnTo>
                  <a:pt x="4365498" y="121538"/>
                </a:lnTo>
                <a:lnTo>
                  <a:pt x="4487036" y="121538"/>
                </a:lnTo>
                <a:lnTo>
                  <a:pt x="4477476" y="74205"/>
                </a:lnTo>
                <a:lnTo>
                  <a:pt x="4451413" y="35575"/>
                </a:lnTo>
                <a:lnTo>
                  <a:pt x="4412777" y="9542"/>
                </a:lnTo>
                <a:lnTo>
                  <a:pt x="4365498" y="0"/>
                </a:lnTo>
                <a:close/>
              </a:path>
            </a:pathLst>
          </a:custGeom>
          <a:solidFill>
            <a:srgbClr val="9FADC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7" name="object 24"/>
          <p:cNvSpPr>
            <a:spLocks/>
          </p:cNvSpPr>
          <p:nvPr/>
        </p:nvSpPr>
        <p:spPr bwMode="auto">
          <a:xfrm>
            <a:off x="2195513" y="3381375"/>
            <a:ext cx="4608512" cy="1458516"/>
          </a:xfrm>
          <a:custGeom>
            <a:avLst/>
            <a:gdLst/>
            <a:ahLst/>
            <a:cxnLst>
              <a:cxn ang="0">
                <a:pos x="0" y="364489"/>
              </a:cxn>
              <a:cxn ang="0">
                <a:pos x="9560" y="317210"/>
              </a:cxn>
              <a:cxn ang="0">
                <a:pos x="35623" y="278574"/>
              </a:cxn>
              <a:cxn ang="0">
                <a:pos x="74259" y="252511"/>
              </a:cxn>
              <a:cxn ang="0">
                <a:pos x="121539" y="242950"/>
              </a:cxn>
              <a:cxn ang="0">
                <a:pos x="4365498" y="242950"/>
              </a:cxn>
              <a:cxn ang="0">
                <a:pos x="4365498" y="121538"/>
              </a:cxn>
              <a:cxn ang="0">
                <a:pos x="4375058" y="74205"/>
              </a:cxn>
              <a:cxn ang="0">
                <a:pos x="4401121" y="35575"/>
              </a:cxn>
              <a:cxn ang="0">
                <a:pos x="4439757" y="9542"/>
              </a:cxn>
              <a:cxn ang="0">
                <a:pos x="4487037" y="0"/>
              </a:cxn>
              <a:cxn ang="0">
                <a:pos x="4534316" y="9542"/>
              </a:cxn>
              <a:cxn ang="0">
                <a:pos x="4572952" y="35575"/>
              </a:cxn>
              <a:cxn ang="0">
                <a:pos x="4599015" y="74205"/>
              </a:cxn>
              <a:cxn ang="0">
                <a:pos x="4608576" y="121538"/>
              </a:cxn>
              <a:cxn ang="0">
                <a:pos x="4608576" y="1579664"/>
              </a:cxn>
              <a:cxn ang="0">
                <a:pos x="4599015" y="1626961"/>
              </a:cxn>
              <a:cxn ang="0">
                <a:pos x="4572952" y="1665585"/>
              </a:cxn>
              <a:cxn ang="0">
                <a:pos x="4534316" y="1691628"/>
              </a:cxn>
              <a:cxn ang="0">
                <a:pos x="4487037" y="1701177"/>
              </a:cxn>
              <a:cxn ang="0">
                <a:pos x="243078" y="1701177"/>
              </a:cxn>
              <a:cxn ang="0">
                <a:pos x="243078" y="1822691"/>
              </a:cxn>
              <a:cxn ang="0">
                <a:pos x="233517" y="1869988"/>
              </a:cxn>
              <a:cxn ang="0">
                <a:pos x="207454" y="1908613"/>
              </a:cxn>
              <a:cxn ang="0">
                <a:pos x="168818" y="1934655"/>
              </a:cxn>
              <a:cxn ang="0">
                <a:pos x="121539" y="1944204"/>
              </a:cxn>
              <a:cxn ang="0">
                <a:pos x="74259" y="1934655"/>
              </a:cxn>
              <a:cxn ang="0">
                <a:pos x="35623" y="1908613"/>
              </a:cxn>
              <a:cxn ang="0">
                <a:pos x="9560" y="1869988"/>
              </a:cxn>
              <a:cxn ang="0">
                <a:pos x="0" y="1822691"/>
              </a:cxn>
              <a:cxn ang="0">
                <a:pos x="0" y="364489"/>
              </a:cxn>
            </a:cxnLst>
            <a:rect l="0" t="0" r="r" b="b"/>
            <a:pathLst>
              <a:path w="4608830" h="1944370">
                <a:moveTo>
                  <a:pt x="0" y="364489"/>
                </a:moveTo>
                <a:lnTo>
                  <a:pt x="9560" y="317210"/>
                </a:lnTo>
                <a:lnTo>
                  <a:pt x="35623" y="278574"/>
                </a:lnTo>
                <a:lnTo>
                  <a:pt x="74259" y="252511"/>
                </a:lnTo>
                <a:lnTo>
                  <a:pt x="121539" y="242950"/>
                </a:lnTo>
                <a:lnTo>
                  <a:pt x="4365498" y="242950"/>
                </a:lnTo>
                <a:lnTo>
                  <a:pt x="4365498" y="121538"/>
                </a:lnTo>
                <a:lnTo>
                  <a:pt x="4375058" y="74205"/>
                </a:lnTo>
                <a:lnTo>
                  <a:pt x="4401121" y="35575"/>
                </a:lnTo>
                <a:lnTo>
                  <a:pt x="4439757" y="9542"/>
                </a:lnTo>
                <a:lnTo>
                  <a:pt x="4487037" y="0"/>
                </a:lnTo>
                <a:lnTo>
                  <a:pt x="4534316" y="9542"/>
                </a:lnTo>
                <a:lnTo>
                  <a:pt x="4572952" y="35575"/>
                </a:lnTo>
                <a:lnTo>
                  <a:pt x="4599015" y="74205"/>
                </a:lnTo>
                <a:lnTo>
                  <a:pt x="4608576" y="121538"/>
                </a:lnTo>
                <a:lnTo>
                  <a:pt x="4608576" y="1579664"/>
                </a:lnTo>
                <a:lnTo>
                  <a:pt x="4599015" y="1626961"/>
                </a:lnTo>
                <a:lnTo>
                  <a:pt x="4572952" y="1665585"/>
                </a:lnTo>
                <a:lnTo>
                  <a:pt x="4534316" y="1691628"/>
                </a:lnTo>
                <a:lnTo>
                  <a:pt x="4487037" y="1701177"/>
                </a:lnTo>
                <a:lnTo>
                  <a:pt x="243078" y="1701177"/>
                </a:lnTo>
                <a:lnTo>
                  <a:pt x="243078" y="1822691"/>
                </a:lnTo>
                <a:lnTo>
                  <a:pt x="233517" y="1869988"/>
                </a:lnTo>
                <a:lnTo>
                  <a:pt x="207454" y="1908613"/>
                </a:lnTo>
                <a:lnTo>
                  <a:pt x="168818" y="1934655"/>
                </a:lnTo>
                <a:lnTo>
                  <a:pt x="121539" y="1944204"/>
                </a:lnTo>
                <a:lnTo>
                  <a:pt x="74259" y="1934655"/>
                </a:lnTo>
                <a:lnTo>
                  <a:pt x="35623" y="1908613"/>
                </a:lnTo>
                <a:lnTo>
                  <a:pt x="9560" y="1869988"/>
                </a:lnTo>
                <a:lnTo>
                  <a:pt x="0" y="1822691"/>
                </a:lnTo>
                <a:lnTo>
                  <a:pt x="0" y="364489"/>
                </a:lnTo>
                <a:close/>
              </a:path>
            </a:pathLst>
          </a:custGeom>
          <a:noFill/>
          <a:ln w="25400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8" name="object 25"/>
          <p:cNvSpPr>
            <a:spLocks/>
          </p:cNvSpPr>
          <p:nvPr/>
        </p:nvSpPr>
        <p:spPr bwMode="auto">
          <a:xfrm>
            <a:off x="6561139" y="3473054"/>
            <a:ext cx="242887" cy="91678"/>
          </a:xfrm>
          <a:custGeom>
            <a:avLst/>
            <a:gdLst/>
            <a:ahLst/>
            <a:cxnLst>
              <a:cxn ang="0">
                <a:pos x="0" y="121412"/>
              </a:cxn>
              <a:cxn ang="0">
                <a:pos x="121539" y="121412"/>
              </a:cxn>
              <a:cxn ang="0">
                <a:pos x="168818" y="111871"/>
              </a:cxn>
              <a:cxn ang="0">
                <a:pos x="207454" y="85851"/>
              </a:cxn>
              <a:cxn ang="0">
                <a:pos x="233517" y="47259"/>
              </a:cxn>
              <a:cxn ang="0">
                <a:pos x="243077" y="0"/>
              </a:cxn>
            </a:cxnLst>
            <a:rect l="0" t="0" r="r" b="b"/>
            <a:pathLst>
              <a:path w="243204" h="121920">
                <a:moveTo>
                  <a:pt x="0" y="121412"/>
                </a:moveTo>
                <a:lnTo>
                  <a:pt x="121539" y="121412"/>
                </a:lnTo>
                <a:lnTo>
                  <a:pt x="168818" y="111871"/>
                </a:lnTo>
                <a:lnTo>
                  <a:pt x="207454" y="85851"/>
                </a:lnTo>
                <a:lnTo>
                  <a:pt x="233517" y="47259"/>
                </a:lnTo>
                <a:lnTo>
                  <a:pt x="243077" y="0"/>
                </a:lnTo>
              </a:path>
            </a:pathLst>
          </a:custGeom>
          <a:noFill/>
          <a:ln w="25400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29" name="object 26"/>
          <p:cNvSpPr>
            <a:spLocks noChangeArrowheads="1"/>
          </p:cNvSpPr>
          <p:nvPr/>
        </p:nvSpPr>
        <p:spPr bwMode="auto">
          <a:xfrm>
            <a:off x="6548439" y="3463528"/>
            <a:ext cx="147637" cy="10953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30" name="object 27"/>
          <p:cNvSpPr>
            <a:spLocks/>
          </p:cNvSpPr>
          <p:nvPr/>
        </p:nvSpPr>
        <p:spPr bwMode="auto">
          <a:xfrm>
            <a:off x="2195514" y="3609976"/>
            <a:ext cx="242887" cy="136922"/>
          </a:xfrm>
          <a:custGeom>
            <a:avLst/>
            <a:gdLst/>
            <a:ahLst/>
            <a:cxnLst>
              <a:cxn ang="0">
                <a:pos x="121539" y="182244"/>
              </a:cxn>
              <a:cxn ang="0">
                <a:pos x="121539" y="60705"/>
              </a:cxn>
              <a:cxn ang="0">
                <a:pos x="139319" y="17779"/>
              </a:cxn>
              <a:cxn ang="0">
                <a:pos x="182245" y="0"/>
              </a:cxn>
              <a:cxn ang="0">
                <a:pos x="205948" y="4770"/>
              </a:cxn>
              <a:cxn ang="0">
                <a:pos x="225282" y="17779"/>
              </a:cxn>
              <a:cxn ang="0">
                <a:pos x="238305" y="37076"/>
              </a:cxn>
              <a:cxn ang="0">
                <a:pos x="243078" y="60705"/>
              </a:cxn>
              <a:cxn ang="0">
                <a:pos x="233517" y="108039"/>
              </a:cxn>
              <a:cxn ang="0">
                <a:pos x="207454" y="146669"/>
              </a:cxn>
              <a:cxn ang="0">
                <a:pos x="168818" y="172702"/>
              </a:cxn>
              <a:cxn ang="0">
                <a:pos x="121539" y="182244"/>
              </a:cxn>
              <a:cxn ang="0">
                <a:pos x="74259" y="172702"/>
              </a:cxn>
              <a:cxn ang="0">
                <a:pos x="35623" y="146669"/>
              </a:cxn>
              <a:cxn ang="0">
                <a:pos x="9560" y="108039"/>
              </a:cxn>
              <a:cxn ang="0">
                <a:pos x="0" y="60705"/>
              </a:cxn>
            </a:cxnLst>
            <a:rect l="0" t="0" r="r" b="b"/>
            <a:pathLst>
              <a:path w="243205" h="182245">
                <a:moveTo>
                  <a:pt x="121539" y="182244"/>
                </a:moveTo>
                <a:lnTo>
                  <a:pt x="121539" y="60705"/>
                </a:lnTo>
                <a:lnTo>
                  <a:pt x="139319" y="17779"/>
                </a:lnTo>
                <a:lnTo>
                  <a:pt x="182245" y="0"/>
                </a:lnTo>
                <a:lnTo>
                  <a:pt x="205948" y="4770"/>
                </a:lnTo>
                <a:lnTo>
                  <a:pt x="225282" y="17779"/>
                </a:lnTo>
                <a:lnTo>
                  <a:pt x="238305" y="37076"/>
                </a:lnTo>
                <a:lnTo>
                  <a:pt x="243078" y="60705"/>
                </a:lnTo>
                <a:lnTo>
                  <a:pt x="233517" y="108039"/>
                </a:lnTo>
                <a:lnTo>
                  <a:pt x="207454" y="146669"/>
                </a:lnTo>
                <a:lnTo>
                  <a:pt x="168818" y="172702"/>
                </a:lnTo>
                <a:lnTo>
                  <a:pt x="121539" y="182244"/>
                </a:lnTo>
                <a:lnTo>
                  <a:pt x="74259" y="172702"/>
                </a:lnTo>
                <a:lnTo>
                  <a:pt x="35623" y="146669"/>
                </a:lnTo>
                <a:lnTo>
                  <a:pt x="9560" y="108039"/>
                </a:lnTo>
                <a:lnTo>
                  <a:pt x="0" y="60705"/>
                </a:lnTo>
              </a:path>
            </a:pathLst>
          </a:custGeom>
          <a:noFill/>
          <a:ln w="25400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31" name="object 28"/>
          <p:cNvSpPr>
            <a:spLocks/>
          </p:cNvSpPr>
          <p:nvPr/>
        </p:nvSpPr>
        <p:spPr bwMode="auto">
          <a:xfrm>
            <a:off x="2438400" y="3655219"/>
            <a:ext cx="0" cy="10025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36687"/>
              </a:cxn>
            </a:cxnLst>
            <a:rect l="0" t="0" r="r" b="b"/>
            <a:pathLst>
              <a:path h="1337310">
                <a:moveTo>
                  <a:pt x="0" y="0"/>
                </a:moveTo>
                <a:lnTo>
                  <a:pt x="0" y="1336687"/>
                </a:lnTo>
              </a:path>
            </a:pathLst>
          </a:custGeom>
          <a:noFill/>
          <a:ln w="25400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" name="object 29"/>
          <p:cNvSpPr txBox="1"/>
          <p:nvPr/>
        </p:nvSpPr>
        <p:spPr>
          <a:xfrm>
            <a:off x="3200400" y="2952750"/>
            <a:ext cx="2667000" cy="1735732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sz="2000" b="1" dirty="0" smtClean="0">
                <a:solidFill>
                  <a:srgbClr val="943735"/>
                </a:solidFill>
                <a:latin typeface="Arial Black" pitchFamily="34" charset="0"/>
                <a:cs typeface="Arial" charset="0"/>
              </a:rPr>
              <a:t>Дефицит (-) </a:t>
            </a:r>
            <a:r>
              <a:rPr lang="ru-RU" sz="2000" b="1" dirty="0" err="1" smtClean="0">
                <a:solidFill>
                  <a:srgbClr val="943735"/>
                </a:solidFill>
                <a:latin typeface="Arial Black" pitchFamily="34" charset="0"/>
                <a:cs typeface="Arial" charset="0"/>
              </a:rPr>
              <a:t>Профицит</a:t>
            </a:r>
            <a:r>
              <a:rPr lang="ru-RU" sz="2000" b="1" dirty="0" smtClean="0">
                <a:solidFill>
                  <a:srgbClr val="943735"/>
                </a:solidFill>
                <a:latin typeface="Arial Black" pitchFamily="34" charset="0"/>
                <a:cs typeface="Arial" charset="0"/>
              </a:rPr>
              <a:t> (+)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  <a:cs typeface="Arial" charset="0"/>
              </a:rPr>
              <a:t>  </a:t>
            </a:r>
          </a:p>
          <a:p>
            <a:pPr algn="ctr"/>
            <a:r>
              <a:rPr lang="ru-RU" b="1" dirty="0" smtClean="0">
                <a:latin typeface="Arial Black" pitchFamily="34" charset="0"/>
                <a:cs typeface="Arial" charset="0"/>
              </a:rPr>
              <a:t>2021 </a:t>
            </a:r>
            <a:r>
              <a:rPr lang="ru-RU" b="1" dirty="0">
                <a:latin typeface="Arial Black" pitchFamily="34" charset="0"/>
                <a:cs typeface="Arial" charset="0"/>
              </a:rPr>
              <a:t>год </a:t>
            </a:r>
            <a:r>
              <a:rPr lang="ru-RU" b="1" dirty="0" smtClean="0">
                <a:latin typeface="Arial Black" pitchFamily="34" charset="0"/>
                <a:cs typeface="Arial" charset="0"/>
              </a:rPr>
              <a:t> – 7,7        </a:t>
            </a:r>
          </a:p>
          <a:p>
            <a:pPr algn="ctr"/>
            <a:r>
              <a:rPr lang="ru-RU" b="1" dirty="0" smtClean="0">
                <a:latin typeface="Arial Black" pitchFamily="34" charset="0"/>
                <a:cs typeface="Arial" charset="0"/>
              </a:rPr>
              <a:t>  2022 год  + 19,1</a:t>
            </a:r>
            <a:endParaRPr lang="ru-RU" b="1" dirty="0">
              <a:latin typeface="Arial Black" pitchFamily="34" charset="0"/>
              <a:cs typeface="Arial" charset="0"/>
            </a:endParaRPr>
          </a:p>
          <a:p>
            <a:pPr algn="ctr">
              <a:spcBef>
                <a:spcPts val="13"/>
              </a:spcBef>
            </a:pPr>
            <a:r>
              <a:rPr lang="ru-RU" b="1" dirty="0" smtClean="0">
                <a:latin typeface="Arial Black" pitchFamily="34" charset="0"/>
                <a:cs typeface="Arial" charset="0"/>
              </a:rPr>
              <a:t>  2023 год  + 32,2</a:t>
            </a:r>
            <a:endParaRPr lang="ru-RU" b="1" dirty="0">
              <a:latin typeface="Arial Black" pitchFamily="34" charset="0"/>
              <a:cs typeface="Arial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8305800" y="0"/>
            <a:ext cx="838200" cy="685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34" name="Прямоугольник 30"/>
          <p:cNvSpPr>
            <a:spLocks noChangeArrowheads="1"/>
          </p:cNvSpPr>
          <p:nvPr/>
        </p:nvSpPr>
        <p:spPr bwMode="auto">
          <a:xfrm>
            <a:off x="0" y="0"/>
            <a:ext cx="106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00FF00"/>
                </a:solidFill>
                <a:latin typeface="Calibri" pitchFamily="34" charset="0"/>
              </a:rPr>
              <a:t>СЛАЙД 3 </a:t>
            </a:r>
            <a:endParaRPr lang="ru-RU" sz="1600" b="1" dirty="0">
              <a:solidFill>
                <a:srgbClr val="00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5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4000" y="514350"/>
          <a:ext cx="8158163" cy="4295775"/>
        </p:xfrm>
        <a:graphic>
          <a:graphicData uri="http://schemas.openxmlformats.org/presentationml/2006/ole">
            <p:oleObj spid="_x0000_s23555" name="Worksheet" r:id="rId3" imgW="6819892" imgH="3590804" progId="Excel.Sheet.8">
              <p:embed/>
            </p:oleObj>
          </a:graphicData>
        </a:graphic>
      </p:graphicFrame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42267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СТРУКТУРА ДОХОДОВ БЮДЖЕТА ГОРОДА ЛИВНЫ</a:t>
            </a:r>
            <a:endParaRPr lang="ru-RU" sz="1600" b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8382000" y="1"/>
            <a:ext cx="762000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06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00FF00"/>
                </a:solidFill>
                <a:latin typeface="Calibri" pitchFamily="34" charset="0"/>
              </a:rPr>
              <a:t>СЛАЙД 4 </a:t>
            </a:r>
            <a:endParaRPr lang="ru-RU" sz="1600" b="1" dirty="0">
              <a:solidFill>
                <a:srgbClr val="00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ru-RU" sz="20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НАЛОГОВЫЕ</a:t>
            </a:r>
            <a:r>
              <a:rPr lang="ru-RU" b="1" smtClean="0">
                <a:solidFill>
                  <a:srgbClr val="FFFF00"/>
                </a:solidFill>
              </a:rPr>
              <a:t> </a:t>
            </a:r>
            <a:r>
              <a:rPr lang="ru-RU" sz="20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ДОХОДЫ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685800" y="209550"/>
          <a:ext cx="10591800" cy="535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8382000" y="0"/>
            <a:ext cx="762000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0" y="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FF00"/>
                </a:solidFill>
                <a:latin typeface="Calibri" pitchFamily="34" charset="0"/>
              </a:rPr>
              <a:t>СЛАЙД 5 </a:t>
            </a:r>
            <a:endParaRPr lang="ru-RU" b="1" dirty="0">
              <a:solidFill>
                <a:srgbClr val="00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ru-RU" sz="20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НЕНАЛОГОВЫЕ</a:t>
            </a:r>
            <a:r>
              <a:rPr lang="ru-RU" b="1" smtClean="0">
                <a:solidFill>
                  <a:srgbClr val="FFFF00"/>
                </a:solidFill>
              </a:rPr>
              <a:t> </a:t>
            </a:r>
            <a:r>
              <a:rPr lang="ru-RU" sz="20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ДОХОДЫ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914400" y="514350"/>
          <a:ext cx="10591800" cy="462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8382000" y="0"/>
            <a:ext cx="762000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893" name="Прямоугольник 4"/>
          <p:cNvSpPr>
            <a:spLocks noChangeArrowheads="1"/>
          </p:cNvSpPr>
          <p:nvPr/>
        </p:nvSpPr>
        <p:spPr bwMode="auto">
          <a:xfrm>
            <a:off x="152400" y="11430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FF00"/>
                </a:solidFill>
                <a:latin typeface="Calibri" pitchFamily="34" charset="0"/>
              </a:rPr>
              <a:t>СЛАЙД 6 </a:t>
            </a:r>
            <a:endParaRPr lang="ru-RU" b="1" dirty="0">
              <a:solidFill>
                <a:srgbClr val="00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1088" y="1"/>
            <a:ext cx="6919912" cy="382669"/>
          </a:xfrm>
        </p:spPr>
        <p:txBody>
          <a:bodyPr wrap="square" tIns="9525">
            <a:spAutoFit/>
          </a:bodyPr>
          <a:lstStyle/>
          <a:p>
            <a:pPr marL="152400">
              <a:lnSpc>
                <a:spcPct val="101000"/>
              </a:lnSpc>
              <a:spcBef>
                <a:spcPts val="75"/>
              </a:spcBef>
            </a:pPr>
            <a:r>
              <a:rPr lang="ru-RU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БЕЗВОЗМЕЗДНЫЕ ПОСТУПЛЕНИЯ  </a:t>
            </a:r>
          </a:p>
        </p:txBody>
      </p:sp>
      <p:graphicFrame>
        <p:nvGraphicFramePr>
          <p:cNvPr id="9" name="Диаграмма 2"/>
          <p:cNvGraphicFramePr>
            <a:graphicFrameLocks/>
          </p:cNvGraphicFramePr>
          <p:nvPr/>
        </p:nvGraphicFramePr>
        <p:xfrm>
          <a:off x="152400" y="514350"/>
          <a:ext cx="5029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3"/>
          <p:cNvGraphicFramePr>
            <a:graphicFrameLocks/>
          </p:cNvGraphicFramePr>
          <p:nvPr/>
        </p:nvGraphicFramePr>
        <p:xfrm>
          <a:off x="4114800" y="438150"/>
          <a:ext cx="4648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5"/>
          <p:cNvGraphicFramePr>
            <a:graphicFrameLocks/>
          </p:cNvGraphicFramePr>
          <p:nvPr/>
        </p:nvGraphicFramePr>
        <p:xfrm>
          <a:off x="4495800" y="2419350"/>
          <a:ext cx="48768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8305800" y="0"/>
            <a:ext cx="838200" cy="742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7831138" y="914400"/>
            <a:ext cx="1313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Arial Black" pitchFamily="34" charset="0"/>
              </a:rPr>
              <a:t>млн.руб.</a:t>
            </a:r>
          </a:p>
        </p:txBody>
      </p:sp>
      <p:sp>
        <p:nvSpPr>
          <p:cNvPr id="26632" name="Прямоугольник 8"/>
          <p:cNvSpPr>
            <a:spLocks noChangeArrowheads="1"/>
          </p:cNvSpPr>
          <p:nvPr/>
        </p:nvSpPr>
        <p:spPr bwMode="auto">
          <a:xfrm>
            <a:off x="152400" y="11430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FF00"/>
                </a:solidFill>
                <a:latin typeface="Calibri" pitchFamily="34" charset="0"/>
              </a:rPr>
              <a:t>СЛАЙД 7 </a:t>
            </a:r>
            <a:endParaRPr lang="ru-RU" b="1" dirty="0">
              <a:solidFill>
                <a:srgbClr val="00FF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51435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2021 год</a:t>
            </a:r>
            <a:endParaRPr lang="ru-RU" sz="2000" b="1" dirty="0"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5943600" y="1047750"/>
            <a:ext cx="533400" cy="1524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239000" y="1733550"/>
            <a:ext cx="762000" cy="1524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4876800" y="1123950"/>
            <a:ext cx="609600" cy="1524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0"/>
            <a:ext cx="7086600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РАСПРЕДЕЛЕНИЕ БЮДЖЕТНЫХ АССИГНОВАНИЙ ПО РАЗДЕЛАМ БЮДЖЕТА ГОРОДА ЛИВНЫ НА </a:t>
            </a:r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2021 </a:t>
            </a:r>
            <a:r>
              <a:rPr lang="ru-RU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ГОД И НА ПЛАНОВЫЙ ПЕРИОД </a:t>
            </a:r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ГОДОВ</a:t>
            </a:r>
            <a:endParaRPr lang="ru-RU" sz="16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1026" name="Диаграмма 9"/>
          <p:cNvGraphicFramePr>
            <a:graphicFrameLocks/>
          </p:cNvGraphicFramePr>
          <p:nvPr/>
        </p:nvGraphicFramePr>
        <p:xfrm>
          <a:off x="1012826" y="615554"/>
          <a:ext cx="3357563" cy="3788569"/>
        </p:xfrm>
        <a:graphic>
          <a:graphicData uri="http://schemas.openxmlformats.org/presentationml/2006/ole">
            <p:oleObj spid="_x0000_s1026" r:id="rId3" imgW="4474852" imgH="5047925" progId="Excel.Sheet.8">
              <p:embed/>
            </p:oleObj>
          </a:graphicData>
        </a:graphic>
      </p:graphicFrame>
      <p:graphicFrame>
        <p:nvGraphicFramePr>
          <p:cNvPr id="23628" name="Group 76"/>
          <p:cNvGraphicFramePr>
            <a:graphicFrameLocks noGrp="1"/>
          </p:cNvGraphicFramePr>
          <p:nvPr/>
        </p:nvGraphicFramePr>
        <p:xfrm>
          <a:off x="-1" y="790420"/>
          <a:ext cx="9144001" cy="4212110"/>
        </p:xfrm>
        <a:graphic>
          <a:graphicData uri="http://schemas.openxmlformats.org/drawingml/2006/table">
            <a:tbl>
              <a:tblPr/>
              <a:tblGrid>
                <a:gridCol w="4105275"/>
                <a:gridCol w="1762126"/>
                <a:gridCol w="1676400"/>
                <a:gridCol w="1600200"/>
              </a:tblGrid>
              <a:tr h="513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на 2021 год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на 2022 год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Бюджет на 2023 год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27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Общегосударственные вопросы                           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293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108,7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117,8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27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57,5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293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432,6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451,3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439,8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27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Культура и кинематография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293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политика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43,8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27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Физическая культура и спорт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386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Обслуживание муниципального долга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293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Итого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747,5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769,1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615,8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1086" name="TextBox 11"/>
          <p:cNvSpPr txBox="1">
            <a:spLocks noChangeArrowheads="1"/>
          </p:cNvSpPr>
          <p:nvPr/>
        </p:nvSpPr>
        <p:spPr bwMode="auto">
          <a:xfrm>
            <a:off x="8001000" y="457200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млн.руб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</a:rPr>
              <a:t>.</a:t>
            </a:r>
            <a:endParaRPr lang="ru-RU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087" name="Text Box 62"/>
          <p:cNvSpPr txBox="1">
            <a:spLocks noChangeArrowheads="1"/>
          </p:cNvSpPr>
          <p:nvPr/>
        </p:nvSpPr>
        <p:spPr bwMode="auto">
          <a:xfrm>
            <a:off x="152400" y="0"/>
            <a:ext cx="1120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FF00"/>
                </a:solidFill>
                <a:latin typeface="Calibri" pitchFamily="34" charset="0"/>
              </a:rPr>
              <a:t>СЛАЙД </a:t>
            </a:r>
            <a:r>
              <a:rPr lang="ru-RU" b="1" dirty="0" smtClean="0">
                <a:solidFill>
                  <a:srgbClr val="00FF00"/>
                </a:solidFill>
                <a:latin typeface="Calibri" pitchFamily="34" charset="0"/>
              </a:rPr>
              <a:t>8 </a:t>
            </a:r>
            <a:endParaRPr lang="ru-RU" b="1" dirty="0">
              <a:solidFill>
                <a:srgbClr val="00FF00"/>
              </a:solidFill>
              <a:latin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8610600" y="0"/>
            <a:ext cx="533400" cy="51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1044575" y="125016"/>
            <a:ext cx="68040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cs typeface="Arial" charset="0"/>
              </a:rPr>
              <a:t>Программно-целевой метод планирования расходов</a:t>
            </a:r>
          </a:p>
        </p:txBody>
      </p:sp>
      <p:graphicFrame>
        <p:nvGraphicFramePr>
          <p:cNvPr id="8" name="Диаграмма 14"/>
          <p:cNvGraphicFramePr>
            <a:graphicFrameLocks/>
          </p:cNvGraphicFramePr>
          <p:nvPr/>
        </p:nvGraphicFramePr>
        <p:xfrm>
          <a:off x="0" y="742951"/>
          <a:ext cx="9144000" cy="3632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2" name="TextBox 16"/>
          <p:cNvSpPr txBox="1">
            <a:spLocks noChangeArrowheads="1"/>
          </p:cNvSpPr>
          <p:nvPr/>
        </p:nvSpPr>
        <p:spPr bwMode="auto">
          <a:xfrm rot="10800000" flipV="1">
            <a:off x="279400" y="4364505"/>
            <a:ext cx="886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cs typeface="Arial" charset="0"/>
              </a:rPr>
              <a:t>В бюджете города на </a:t>
            </a:r>
            <a:r>
              <a:rPr lang="ru-RU" sz="2000" b="1" dirty="0" smtClean="0">
                <a:solidFill>
                  <a:srgbClr val="FFFF00"/>
                </a:solidFill>
                <a:cs typeface="Arial" charset="0"/>
              </a:rPr>
              <a:t>2021 </a:t>
            </a:r>
            <a:r>
              <a:rPr lang="ru-RU" sz="2000" b="1" dirty="0">
                <a:solidFill>
                  <a:srgbClr val="FFFF00"/>
                </a:solidFill>
                <a:cs typeface="Arial" charset="0"/>
              </a:rPr>
              <a:t>год предусмотрены средства на реализацию </a:t>
            </a:r>
            <a:r>
              <a:rPr lang="ru-RU" sz="2000" b="1" dirty="0" smtClean="0">
                <a:solidFill>
                  <a:srgbClr val="FFFF00"/>
                </a:solidFill>
                <a:cs typeface="Arial" charset="0"/>
              </a:rPr>
              <a:t>20 </a:t>
            </a:r>
            <a:r>
              <a:rPr lang="ru-RU" sz="2000" b="1" dirty="0">
                <a:solidFill>
                  <a:srgbClr val="FFFF00"/>
                </a:solidFill>
                <a:cs typeface="Arial" charset="0"/>
              </a:rPr>
              <a:t>муниципальных программ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8534400" y="1"/>
            <a:ext cx="609600" cy="57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8001000" y="628650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alibri" pitchFamily="34" charset="0"/>
              </a:rPr>
              <a:t>млн.руб.</a:t>
            </a:r>
          </a:p>
        </p:txBody>
      </p:sp>
      <p:sp>
        <p:nvSpPr>
          <p:cNvPr id="22535" name="Прямоугольник 7"/>
          <p:cNvSpPr>
            <a:spLocks noChangeArrowheads="1"/>
          </p:cNvSpPr>
          <p:nvPr/>
        </p:nvSpPr>
        <p:spPr bwMode="auto">
          <a:xfrm>
            <a:off x="0" y="0"/>
            <a:ext cx="106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00FF00"/>
                </a:solidFill>
                <a:latin typeface="Calibri" pitchFamily="34" charset="0"/>
              </a:rPr>
              <a:t>СЛАЙД </a:t>
            </a:r>
            <a:r>
              <a:rPr lang="ru-RU" sz="1600" b="1" dirty="0" smtClean="0">
                <a:solidFill>
                  <a:srgbClr val="00FF00"/>
                </a:solidFill>
                <a:latin typeface="Calibri" pitchFamily="34" charset="0"/>
              </a:rPr>
              <a:t>9 </a:t>
            </a:r>
            <a:endParaRPr lang="ru-RU" sz="1600" b="1" dirty="0">
              <a:solidFill>
                <a:srgbClr val="00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3729</TotalTime>
  <Words>321</Words>
  <Application>Microsoft Office PowerPoint</Application>
  <PresentationFormat>Экран (16:9)</PresentationFormat>
  <Paragraphs>141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Worksheet</vt:lpstr>
      <vt:lpstr>Лист Microsoft Office Excel 97-2003</vt:lpstr>
      <vt:lpstr> Проект бюджета города Ливны на 2021  год и на плановый  период 2022 и 2023  годов</vt:lpstr>
      <vt:lpstr>ОСНОВЫ СОСТАВЛЕНИЯ ПРОЕКТА БЮДЖЕТА</vt:lpstr>
      <vt:lpstr>ОСНОВНЫЕ ХАРАКТЕРИСТИКИ БЮДЖЕТА</vt:lpstr>
      <vt:lpstr>СТРУКТУРА ДОХОДОВ БЮДЖЕТА ГОРОДА ЛИВНЫ</vt:lpstr>
      <vt:lpstr>НАЛОГОВЫЕ ДОХОДЫ</vt:lpstr>
      <vt:lpstr>НЕНАЛОГОВЫЕ ДОХОДЫ</vt:lpstr>
      <vt:lpstr>БЕЗВОЗМЕЗДНЫЕ ПОСТУПЛЕНИЯ  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377</cp:revision>
  <dcterms:created xsi:type="dcterms:W3CDTF">2018-11-13T06:15:04Z</dcterms:created>
  <dcterms:modified xsi:type="dcterms:W3CDTF">2020-11-24T13:27:15Z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2018-01-31T00:00:00Z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2018-11-13T00:00:00Z</vt:filetime>
  </property>
</Properties>
</file>