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70" r:id="rId2"/>
    <p:sldId id="276" r:id="rId3"/>
    <p:sldId id="289" r:id="rId4"/>
    <p:sldId id="277" r:id="rId5"/>
    <p:sldId id="284" r:id="rId6"/>
    <p:sldId id="259" r:id="rId7"/>
    <p:sldId id="291" r:id="rId8"/>
    <p:sldId id="292" r:id="rId9"/>
    <p:sldId id="294" r:id="rId10"/>
    <p:sldId id="295" r:id="rId11"/>
    <p:sldId id="296" r:id="rId12"/>
    <p:sldId id="301" r:id="rId13"/>
    <p:sldId id="302" r:id="rId14"/>
    <p:sldId id="303" r:id="rId15"/>
    <p:sldId id="273" r:id="rId16"/>
    <p:sldId id="299" r:id="rId1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B24E7B"/>
    <a:srgbClr val="00FF00"/>
    <a:srgbClr val="FF9999"/>
    <a:srgbClr val="3002C4"/>
    <a:srgbClr val="FD33E0"/>
    <a:srgbClr val="FFFF00"/>
    <a:srgbClr val="0F0179"/>
    <a:srgbClr val="FFFFCC"/>
    <a:srgbClr val="260600"/>
    <a:srgbClr val="990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>
        <p:scale>
          <a:sx n="71" d="100"/>
          <a:sy n="71" d="100"/>
        </p:scale>
        <p:origin x="-1212" y="-4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411.8</c:v>
                </c:pt>
                <c:pt idx="1">
                  <c:v>426.8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766.8</c:v>
                </c:pt>
                <c:pt idx="1">
                  <c:v>898</c:v>
                </c:pt>
              </c:numCache>
            </c:numRef>
          </c:val>
        </c:ser>
        <c:overlap val="100"/>
        <c:axId val="174809088"/>
        <c:axId val="174810624"/>
      </c:barChart>
      <c:catAx>
        <c:axId val="174809088"/>
        <c:scaling>
          <c:orientation val="minMax"/>
        </c:scaling>
        <c:axPos val="l"/>
        <c:tickLblPos val="nextTo"/>
        <c:txPr>
          <a:bodyPr/>
          <a:lstStyle/>
          <a:p>
            <a:pPr>
              <a:defRPr sz="2000" b="1">
                <a:solidFill>
                  <a:srgbClr val="FFFF00"/>
                </a:solidFill>
                <a:latin typeface="Arial Black" pitchFamily="34" charset="0"/>
              </a:defRPr>
            </a:pPr>
            <a:endParaRPr lang="ru-RU"/>
          </a:p>
        </c:txPr>
        <c:crossAx val="174810624"/>
        <c:crosses val="autoZero"/>
        <c:auto val="1"/>
        <c:lblAlgn val="ctr"/>
        <c:lblOffset val="100"/>
      </c:catAx>
      <c:valAx>
        <c:axId val="174810624"/>
        <c:scaling>
          <c:orientation val="minMax"/>
        </c:scaling>
        <c:axPos val="b"/>
        <c:majorGridlines/>
        <c:numFmt formatCode="General" sourceLinked="1"/>
        <c:tickLblPos val="nextTo"/>
        <c:crossAx val="1748090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1775233400864678"/>
          <c:y val="3.9906351041689395E-2"/>
          <c:w val="0.88165884834687636"/>
          <c:h val="0.7906416687156306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Налоговые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344.7</c:v>
                </c:pt>
                <c:pt idx="1">
                  <c:v>67.099999999999994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dLbls>
            <c:txPr>
              <a:bodyPr/>
              <a:lstStyle/>
              <a:p>
                <a:pPr>
                  <a:defRPr sz="2000" b="1">
                    <a:solidFill>
                      <a:srgbClr val="FD33E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Налоговые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381.7</c:v>
                </c:pt>
                <c:pt idx="1">
                  <c:v>45.1</c:v>
                </c:pt>
              </c:numCache>
            </c:numRef>
          </c:val>
        </c:ser>
        <c:axId val="147642240"/>
        <c:axId val="147643776"/>
      </c:barChart>
      <c:catAx>
        <c:axId val="147642240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7643776"/>
        <c:crosses val="autoZero"/>
        <c:auto val="1"/>
        <c:lblAlgn val="ctr"/>
        <c:lblOffset val="100"/>
      </c:catAx>
      <c:valAx>
        <c:axId val="147643776"/>
        <c:scaling>
          <c:orientation val="minMax"/>
        </c:scaling>
        <c:delete val="1"/>
        <c:axPos val="l"/>
        <c:numFmt formatCode="General" sourceLinked="1"/>
        <c:tickLblPos val="none"/>
        <c:crossAx val="14764224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40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1181244386891953"/>
          <c:y val="5.8280006218630463E-2"/>
          <c:w val="0.33586733223333831"/>
          <c:h val="0.23840350224462292"/>
        </c:manualLayout>
      </c:layout>
      <c:txPr>
        <a:bodyPr/>
        <a:lstStyle/>
        <a:p>
          <a:pPr>
            <a:defRPr>
              <a:solidFill>
                <a:srgbClr val="FFFF0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20265565138280386"/>
                  <c:y val="5.555555555555555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34,4</a:t>
                    </a:r>
                    <a:r>
                      <a:rPr lang="ru-RU" dirty="0" smtClean="0"/>
                      <a:t>  млн.руб.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2.3545622973598877E-2"/>
                  <c:y val="0.5075555555555555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312,7</a:t>
                    </a:r>
                    <a:r>
                      <a:rPr lang="ru-RU" dirty="0" smtClean="0"/>
                      <a:t> млн.руб.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9784418657918785E-2"/>
                  <c:y val="0.1661030183727033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507</a:t>
                    </a:r>
                    <a:r>
                      <a:rPr lang="ru-RU" dirty="0" smtClean="0"/>
                      <a:t>,0 млн.руб.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0.1336214682723483"/>
                  <c:y val="2.247419072615937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40,2</a:t>
                    </a:r>
                    <a:r>
                      <a:rPr lang="ru-RU" dirty="0" smtClean="0"/>
                      <a:t> млн.руб.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1.2832233287015601E-2"/>
                  <c:y val="2.777777777777797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3,7</a:t>
                    </a:r>
                    <a:r>
                      <a:rPr lang="ru-RU" dirty="0" smtClean="0"/>
                      <a:t> млн.руб.</a:t>
                    </a:r>
                    <a:endParaRPr lang="en-US" sz="16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rgbClr val="00B0F0"/>
                    </a:solidFill>
                    <a:latin typeface="Arial Black" pitchFamily="34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ИМБТ</c:v>
                </c:pt>
                <c:pt idx="4">
                  <c:v>Прочие БП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34.4</c:v>
                </c:pt>
                <c:pt idx="1">
                  <c:v>312.7</c:v>
                </c:pt>
                <c:pt idx="2">
                  <c:v>507</c:v>
                </c:pt>
                <c:pt idx="3">
                  <c:v>40.200000000000003</c:v>
                </c:pt>
                <c:pt idx="4">
                  <c:v>3.7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8932289254284393"/>
          <c:y val="2.6699912510936272E-2"/>
          <c:w val="0.20332416628068517"/>
          <c:h val="0.66604440069991566"/>
        </c:manualLayout>
      </c:layout>
      <c:txPr>
        <a:bodyPr/>
        <a:lstStyle/>
        <a:p>
          <a:pPr>
            <a:defRPr sz="2000">
              <a:solidFill>
                <a:srgbClr val="00B05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0.65182</cdr:x>
      <cdr:y>0.03539</cdr:y>
    </cdr:from>
    <cdr:to>
      <cdr:x>0.99883</cdr:x>
      <cdr:y>0.11768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76564" y="208194"/>
          <a:ext cx="3980357" cy="4840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FFFF00"/>
              </a:solidFill>
              <a:latin typeface="Arial Black" pitchFamily="34" charset="0"/>
            </a:rPr>
            <a:t>ВСЕГО 1324,8 МЛН. РУБ.</a:t>
          </a:r>
          <a:endParaRPr lang="ru-RU" sz="2000" b="1" dirty="0">
            <a:solidFill>
              <a:srgbClr val="FFFF00"/>
            </a:solidFill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0.64713</cdr:x>
      <cdr:y>0.77599</cdr:y>
    </cdr:from>
    <cdr:to>
      <cdr:x>0.99766</cdr:x>
      <cdr:y>0.888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422776" y="4565025"/>
          <a:ext cx="4020724" cy="6589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FFFF00"/>
              </a:solidFill>
              <a:latin typeface="Arial Black" pitchFamily="34" charset="0"/>
            </a:rPr>
            <a:t>ВСЕГО 1178,6 МЛН. РУБ.</a:t>
          </a:r>
          <a:endParaRPr lang="ru-RU" sz="2000" b="1" dirty="0">
            <a:solidFill>
              <a:srgbClr val="FFFF00"/>
            </a:solidFill>
            <a:latin typeface="Arial Black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0.69316</cdr:x>
      <cdr:y>0.52324</cdr:y>
    </cdr:from>
    <cdr:to>
      <cdr:x>0.71343</cdr:x>
      <cdr:y>0.64756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rot="16200000" flipH="1">
          <a:off x="7183395" y="2392233"/>
          <a:ext cx="210065" cy="56841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209B7AF-9515-417B-B770-5D053F2556CB}" type="datetimeFigureOut">
              <a:rPr lang="ru-RU" smtClean="0"/>
              <a:pPr>
                <a:defRPr/>
              </a:pPr>
              <a:t>30.05.2023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CEFDB7-8E68-41FA-AD20-66F1C05BE0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DB5036-C78D-416A-8FE0-AF483A098577}" type="datetimeFigureOut">
              <a:rPr lang="ru-RU" smtClean="0"/>
              <a:pPr>
                <a:defRPr/>
              </a:pPr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E3EB357-5D03-4956-97B9-0990D623F7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6416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78232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87B0CFE-2CD4-423C-83DD-40F13049EEDB}" type="datetimeFigureOut">
              <a:rPr lang="ru-RU" smtClean="0"/>
              <a:pPr>
                <a:defRPr/>
              </a:pPr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1E9A001-8B27-4A2E-8A8D-015557588C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55CD57A-12E6-4137-ACF3-FF4675F9F667}" type="datetimeFigureOut">
              <a:rPr lang="ru-RU" smtClean="0"/>
              <a:pPr>
                <a:defRPr/>
              </a:pPr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8420A00-AB49-4A1B-87DB-5F59A70675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5E35EBA-2478-4894-98DE-163AC95CBCB3}" type="datetimeFigureOut">
              <a:rPr lang="ru-RU" smtClean="0"/>
              <a:pPr>
                <a:defRPr/>
              </a:pPr>
              <a:t>30.05.2023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B12361-CCA4-44BF-AC8C-84BB167D58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6490341-8B63-497C-A0C5-7324F158B381}" type="datetimeFigureOut">
              <a:rPr lang="ru-RU" smtClean="0"/>
              <a:pPr>
                <a:defRPr/>
              </a:pPr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E282160-4033-40BB-AF42-762B66F253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66A220F-D3BF-4578-AA45-775BBD6CAA3B}" type="datetimeFigureOut">
              <a:rPr lang="ru-RU" smtClean="0"/>
              <a:pPr>
                <a:defRPr/>
              </a:pPr>
              <a:t>30.05.2023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67A7B3-EA8C-4952-9C09-BE7CA37916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E883D4A-05D2-42AF-B316-F675AD612E36}" type="datetimeFigureOut">
              <a:rPr lang="ru-RU" smtClean="0"/>
              <a:pPr>
                <a:defRPr/>
              </a:pPr>
              <a:t>30.05.2023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1EECE5D-1F99-41B0-8039-A30A4CAE83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909B44-FF48-4AC8-BEF5-54BB94F97130}" type="datetimeFigureOut">
              <a:rPr lang="ru-RU" smtClean="0"/>
              <a:pPr>
                <a:defRPr/>
              </a:pPr>
              <a:t>30.05.2023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E19BE81-455C-4A48-9198-1F384219CE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A82D428-0F08-4DAB-B211-6B386B859260}" type="datetimeFigureOut">
              <a:rPr lang="ru-RU" smtClean="0"/>
              <a:pPr>
                <a:defRPr/>
              </a:pPr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A8AEA82-A704-4B3E-B4A9-34079D9230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>
            <a:extLst/>
          </a:lstStyle>
          <a:p>
            <a:pPr>
              <a:defRPr/>
            </a:pPr>
            <a:fld id="{0A8F5556-F8F0-4882-8909-533FA67C26A5}" type="datetimeFigureOut">
              <a:rPr lang="ru-RU" smtClean="0"/>
              <a:pPr>
                <a:defRPr/>
              </a:pPr>
              <a:t>30.05.2023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>
            <a:extLst/>
          </a:lstStyle>
          <a:p>
            <a:pPr>
              <a:defRPr/>
            </a:pPr>
            <a:fld id="{FBD4D23A-70DE-4425-B290-57E681E344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56BFA35-7D68-4134-94EC-B63CE9E0B604}" type="datetimeFigureOut">
              <a:rPr lang="ru-RU" smtClean="0"/>
              <a:pPr>
                <a:defRPr/>
              </a:pPr>
              <a:t>30.05.2023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CE6DCDB-FB9B-474B-8723-F1FD8319E5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9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0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4.xls"/><Relationship Id="rId4" Type="http://schemas.openxmlformats.org/officeDocument/2006/relationships/oleObject" Target="../embeddings/_____Microsoft_Office_Excel_97-20033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_____Microsoft_Office_Excel_97-20036.xls"/><Relationship Id="rId4" Type="http://schemas.openxmlformats.org/officeDocument/2006/relationships/oleObject" Target="../embeddings/_____Microsoft_Office_Excel_97-20035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5" descr="C:\Users\Fin7\Desktop\37dab6919df4f7232c49f3ce9abd4d7a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1230947" y="0"/>
            <a:ext cx="9516521" cy="109834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ru-RU" sz="9600" dirty="0" smtClean="0">
              <a:ln w="22225">
                <a:solidFill>
                  <a:srgbClr val="ED7D31"/>
                </a:solidFill>
                <a:prstDash val="solid"/>
              </a:ln>
              <a:solidFill>
                <a:srgbClr val="0000CC"/>
              </a:solidFill>
              <a:latin typeface="Monotype Corsiva" panose="03010101010201010101" pitchFamily="66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Администрация города Ливны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4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Орловской области</a:t>
            </a:r>
            <a:endParaRPr lang="ru-RU" sz="3400" dirty="0" smtClean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4000" dirty="0" smtClean="0">
              <a:ln w="22225">
                <a:solidFill>
                  <a:srgbClr val="ED7D31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4000" dirty="0">
              <a:ln w="22225">
                <a:solidFill>
                  <a:srgbClr val="ED7D31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485904"/>
            <a:ext cx="1219200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Исполнение бюджета города Ливны  </a:t>
            </a:r>
          </a:p>
          <a:p>
            <a:pPr algn="ctr">
              <a:defRPr/>
            </a:pPr>
            <a:r>
              <a:rPr lang="ru-RU" sz="360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Орловской области за 2022 год</a:t>
            </a:r>
            <a:endParaRPr lang="ru-RU" sz="360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1264920" cy="1325880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6" name="TextBox 5"/>
          <p:cNvSpPr txBox="1"/>
          <p:nvPr/>
        </p:nvSpPr>
        <p:spPr>
          <a:xfrm>
            <a:off x="0" y="3304518"/>
            <a:ext cx="33702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>
                <a:solidFill>
                  <a:srgbClr val="FF0000"/>
                </a:solidFill>
              </a:rPr>
              <a:t>Первоначальный</a:t>
            </a:r>
            <a:r>
              <a:rPr lang="ru-RU" sz="2800" dirty="0" smtClean="0">
                <a:solidFill>
                  <a:srgbClr val="FF0000"/>
                </a:solidFill>
              </a:rPr>
              <a:t> бюджет по доходам и расходам –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1148,6 млн.руб.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239589" y="3448595"/>
            <a:ext cx="4310742" cy="2338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226526" y="4036423"/>
            <a:ext cx="3696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F0179"/>
                </a:solidFill>
              </a:rPr>
              <a:t>7 решений городского Совета народных депутатов  о внесении изменений в бюджет города</a:t>
            </a:r>
            <a:endParaRPr lang="ru-RU" dirty="0">
              <a:solidFill>
                <a:srgbClr val="0F017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06194" y="3762102"/>
            <a:ext cx="50858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u="sng" dirty="0" smtClean="0">
                <a:solidFill>
                  <a:srgbClr val="FF0000"/>
                </a:solidFill>
              </a:rPr>
              <a:t>Уточненный бюджет</a:t>
            </a:r>
            <a:r>
              <a:rPr lang="ru-RU" sz="2800" dirty="0" smtClean="0">
                <a:solidFill>
                  <a:srgbClr val="FF0000"/>
                </a:solidFill>
              </a:rPr>
              <a:t>:</a:t>
            </a:r>
          </a:p>
          <a:p>
            <a:pPr algn="r"/>
            <a:r>
              <a:rPr lang="ru-RU" sz="2400" dirty="0" smtClean="0">
                <a:solidFill>
                  <a:srgbClr val="FF0000"/>
                </a:solidFill>
              </a:rPr>
              <a:t> по доходам – </a:t>
            </a:r>
            <a:r>
              <a:rPr lang="ru-RU" sz="2800" dirty="0" smtClean="0">
                <a:solidFill>
                  <a:srgbClr val="FF0000"/>
                </a:solidFill>
              </a:rPr>
              <a:t>1313,0</a:t>
            </a:r>
            <a:r>
              <a:rPr lang="ru-RU" sz="2400" dirty="0" smtClean="0">
                <a:solidFill>
                  <a:srgbClr val="FF0000"/>
                </a:solidFill>
              </a:rPr>
              <a:t> млн.руб.,</a:t>
            </a:r>
          </a:p>
          <a:p>
            <a:pPr algn="r"/>
            <a:r>
              <a:rPr lang="ru-RU" sz="2400" dirty="0" smtClean="0">
                <a:solidFill>
                  <a:srgbClr val="FF0000"/>
                </a:solidFill>
              </a:rPr>
              <a:t> по расходам – </a:t>
            </a:r>
            <a:r>
              <a:rPr lang="ru-RU" sz="2800" dirty="0" smtClean="0">
                <a:solidFill>
                  <a:srgbClr val="FF0000"/>
                </a:solidFill>
              </a:rPr>
              <a:t>1340,1</a:t>
            </a:r>
            <a:r>
              <a:rPr lang="ru-RU" sz="2400" dirty="0" smtClean="0">
                <a:solidFill>
                  <a:srgbClr val="FF0000"/>
                </a:solidFill>
              </a:rPr>
              <a:t> млн.руб.</a:t>
            </a:r>
          </a:p>
          <a:p>
            <a:pPr algn="r"/>
            <a:r>
              <a:rPr lang="ru-RU" sz="2400" dirty="0" smtClean="0">
                <a:solidFill>
                  <a:srgbClr val="FF0000"/>
                </a:solidFill>
              </a:rPr>
              <a:t>Дефицит – </a:t>
            </a:r>
            <a:r>
              <a:rPr lang="ru-RU" sz="2800" dirty="0" smtClean="0">
                <a:solidFill>
                  <a:srgbClr val="FF0000"/>
                </a:solidFill>
              </a:rPr>
              <a:t>27,1</a:t>
            </a:r>
            <a:r>
              <a:rPr lang="ru-RU" sz="2400" dirty="0" smtClean="0">
                <a:solidFill>
                  <a:srgbClr val="FF0000"/>
                </a:solidFill>
              </a:rPr>
              <a:t> млн.руб.</a:t>
            </a:r>
            <a:r>
              <a:rPr lang="ru-RU" sz="2400" i="1" dirty="0" smtClean="0">
                <a:solidFill>
                  <a:srgbClr val="FFFF00"/>
                </a:solidFill>
              </a:rPr>
              <a:t>.</a:t>
            </a:r>
            <a:endParaRPr lang="ru-RU" sz="24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0875" y="293915"/>
            <a:ext cx="1097280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В СФЕРЕ КУЛЬТУРЫ В 2022 ГОДУ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0" dirty="0">
              <a:latin typeface="Calibri" pitchFamily="34" charset="0"/>
            </a:endParaRPr>
          </a:p>
        </p:txBody>
      </p:sp>
      <p:sp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10871202" y="0"/>
            <a:ext cx="13266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FF00"/>
                </a:solidFill>
              </a:rPr>
              <a:t>СЛАЙД </a:t>
            </a:r>
            <a:r>
              <a:rPr lang="ru-RU" dirty="0" smtClean="0">
                <a:solidFill>
                  <a:srgbClr val="00FF00"/>
                </a:solidFill>
              </a:rPr>
              <a:t>10</a:t>
            </a: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641274" y="914400"/>
            <a:ext cx="4800599" cy="10940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0" dirty="0" smtClean="0">
                <a:solidFill>
                  <a:schemeClr val="bg1"/>
                </a:solidFill>
                <a:latin typeface="Arial Black" pitchFamily="34" charset="0"/>
              </a:rPr>
              <a:t>РАСХОДЫ</a:t>
            </a:r>
          </a:p>
          <a:p>
            <a:pPr algn="ctr"/>
            <a:r>
              <a:rPr lang="ru-RU" sz="2000" b="0" dirty="0" smtClean="0">
                <a:solidFill>
                  <a:schemeClr val="bg1"/>
                </a:solidFill>
                <a:latin typeface="Arial Black" pitchFamily="34" charset="0"/>
              </a:rPr>
              <a:t>45,2</a:t>
            </a:r>
            <a:endParaRPr lang="ru-RU" sz="2000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25487" y="2194561"/>
            <a:ext cx="4637315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ДРУГИЕ ВОПРОСЫ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8,8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0" y="2181497"/>
            <a:ext cx="4408715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КУЛЬТУРА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36,4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 flipV="1">
            <a:off x="2586447" y="1779812"/>
            <a:ext cx="1463045" cy="38862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H="1">
            <a:off x="7733213" y="1959430"/>
            <a:ext cx="404947" cy="14369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564587" y="979716"/>
            <a:ext cx="1306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  <a:latin typeface="Arial Black" pitchFamily="34" charset="0"/>
              </a:rPr>
              <a:t>МЛН.РУБ.</a:t>
            </a:r>
            <a:endParaRPr lang="ru-RU" sz="1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41989" name="Picture 5" descr="C:\Users\User\Pictures\i4CI3VOJ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33707" y="1364073"/>
            <a:ext cx="2658293" cy="1927770"/>
          </a:xfrm>
          <a:prstGeom prst="rect">
            <a:avLst/>
          </a:prstGeom>
          <a:noFill/>
        </p:spPr>
      </p:pic>
      <p:pic>
        <p:nvPicPr>
          <p:cNvPr id="16" name="Рисунок 15" descr="20191209_1312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45349" y="4833257"/>
            <a:ext cx="2646654" cy="20247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61981" cy="132261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3" name="TextBox 22"/>
          <p:cNvSpPr txBox="1"/>
          <p:nvPr/>
        </p:nvSpPr>
        <p:spPr>
          <a:xfrm>
            <a:off x="0" y="3540034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РАСХОДЫ В СФЕРЕ 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ФИЗКУЛЬТУРЫ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 СПОРТА В 2022 ГОДУ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641274" y="4306389"/>
            <a:ext cx="4800599" cy="10940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dirty="0" smtClean="0">
                <a:solidFill>
                  <a:schemeClr val="bg1"/>
                </a:solidFill>
                <a:latin typeface="Arial Black" pitchFamily="34" charset="0"/>
              </a:rPr>
              <a:t>МАССОВЫЙ СПОРТ</a:t>
            </a:r>
          </a:p>
          <a:p>
            <a:pPr algn="ctr"/>
            <a:r>
              <a:rPr lang="ru-RU" sz="2400" b="0" dirty="0" smtClean="0">
                <a:solidFill>
                  <a:schemeClr val="bg1"/>
                </a:solidFill>
                <a:latin typeface="Arial Black" pitchFamily="34" charset="0"/>
              </a:rPr>
              <a:t>35,5</a:t>
            </a:r>
            <a:endParaRPr lang="ru-RU" sz="2400" b="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1988" y="293914"/>
            <a:ext cx="1043168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В СФЕРЕ СОЦИАЛЬНОЙ ПОЛИТИКИ В 2022 ГОДУ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0" dirty="0">
              <a:latin typeface="Calibri" pitchFamily="34" charset="0"/>
            </a:endParaRPr>
          </a:p>
        </p:txBody>
      </p:sp>
      <p:graphicFrame>
        <p:nvGraphicFramePr>
          <p:cNvPr id="23554" name="Диаграмма 9"/>
          <p:cNvGraphicFramePr>
            <a:graphicFrameLocks/>
          </p:cNvGraphicFramePr>
          <p:nvPr/>
        </p:nvGraphicFramePr>
        <p:xfrm>
          <a:off x="1350964" y="820740"/>
          <a:ext cx="4475163" cy="5051425"/>
        </p:xfrm>
        <a:graphic>
          <a:graphicData uri="http://schemas.openxmlformats.org/presentationml/2006/ole">
            <p:oleObj spid="_x0000_s49154" r:id="rId3" imgW="4474852" imgH="5047925" progId="Excel.Sheet.8">
              <p:embed/>
            </p:oleObj>
          </a:graphicData>
        </a:graphic>
      </p:graphicFrame>
      <p:sp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10871200" y="0"/>
            <a:ext cx="13138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FF00"/>
                </a:solidFill>
              </a:rPr>
              <a:t>СЛАЙД </a:t>
            </a:r>
            <a:r>
              <a:rPr lang="ru-RU" dirty="0" smtClean="0">
                <a:solidFill>
                  <a:srgbClr val="00FF00"/>
                </a:solidFill>
              </a:rPr>
              <a:t>11</a:t>
            </a: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951515" y="914400"/>
            <a:ext cx="4490357" cy="10940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dirty="0" smtClean="0">
                <a:solidFill>
                  <a:schemeClr val="bg1"/>
                </a:solidFill>
                <a:latin typeface="Arial Black" pitchFamily="34" charset="0"/>
              </a:rPr>
              <a:t>РАСХОДЫ</a:t>
            </a:r>
          </a:p>
          <a:p>
            <a:pPr algn="ctr"/>
            <a:r>
              <a:rPr lang="ru-RU" sz="2400" b="0" dirty="0" smtClean="0">
                <a:solidFill>
                  <a:schemeClr val="bg1"/>
                </a:solidFill>
                <a:latin typeface="Arial Black" pitchFamily="34" charset="0"/>
              </a:rPr>
              <a:t>63,9</a:t>
            </a:r>
            <a:endParaRPr lang="ru-RU" sz="2400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833759" y="1910443"/>
            <a:ext cx="2661556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ОХРАНА СЕМЬИ И ДЕТСТВА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44,3</a:t>
            </a:r>
            <a:endParaRPr 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81743" y="2008414"/>
            <a:ext cx="2759528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ПЕНСИОННОЕ ОБЕСПЕЧЕНИЕ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5,2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98771" y="3086104"/>
            <a:ext cx="3086100" cy="1110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dirty="0" smtClean="0">
                <a:solidFill>
                  <a:schemeClr val="bg1"/>
                </a:solidFill>
                <a:latin typeface="Arial Black" pitchFamily="34" charset="0"/>
              </a:rPr>
              <a:t>СОЦИАЛЬНОЕ ОБЕСПЕЧЕНИЕ НАСЕЛЕНИЯ</a:t>
            </a:r>
          </a:p>
          <a:p>
            <a:pPr algn="ctr"/>
            <a:r>
              <a:rPr lang="ru-RU" b="0" dirty="0" smtClean="0">
                <a:solidFill>
                  <a:schemeClr val="bg1"/>
                </a:solidFill>
                <a:latin typeface="Arial Black" pitchFamily="34" charset="0"/>
              </a:rPr>
              <a:t>3,3</a:t>
            </a:r>
            <a:endParaRPr lang="ru-RU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57503" y="3086104"/>
            <a:ext cx="3167743" cy="11593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ДРУГИЕ ВОПРОСЫ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11,1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 flipV="1">
            <a:off x="1992087" y="1632856"/>
            <a:ext cx="2204357" cy="35923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7" idx="4"/>
            <a:endCxn id="15" idx="0"/>
          </p:cNvCxnSpPr>
          <p:nvPr/>
        </p:nvCxnSpPr>
        <p:spPr>
          <a:xfrm rot="16200000" flipH="1">
            <a:off x="6580413" y="1624692"/>
            <a:ext cx="1077686" cy="184512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3" idx="0"/>
          </p:cNvCxnSpPr>
          <p:nvPr/>
        </p:nvCxnSpPr>
        <p:spPr>
          <a:xfrm>
            <a:off x="8392885" y="1583871"/>
            <a:ext cx="1771651" cy="32657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6" idx="0"/>
          </p:cNvCxnSpPr>
          <p:nvPr/>
        </p:nvCxnSpPr>
        <p:spPr>
          <a:xfrm rot="10800000" flipV="1">
            <a:off x="4441375" y="1992084"/>
            <a:ext cx="1698181" cy="109401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564587" y="979716"/>
            <a:ext cx="1306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  <a:latin typeface="Arial Black" pitchFamily="34" charset="0"/>
              </a:rPr>
              <a:t>МЛН.РУБ.</a:t>
            </a:r>
            <a:endParaRPr lang="ru-RU" sz="1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44036" name="Picture 4" descr="C:\Users\User\Pictures\depositphotos_12033285-stock-photo-circle-o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239989"/>
            <a:ext cx="4428309" cy="2618015"/>
          </a:xfrm>
          <a:prstGeom prst="rect">
            <a:avLst/>
          </a:prstGeom>
          <a:noFill/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"/>
            <a:ext cx="1261981" cy="111034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1988" y="293914"/>
            <a:ext cx="1043168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НА ОБЩЕГОСУДАРСТВЕННЫЕ ВОПРОСЫ В 2022 ГОДУ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0" dirty="0">
              <a:latin typeface="Calibri" pitchFamily="34" charset="0"/>
            </a:endParaRPr>
          </a:p>
        </p:txBody>
      </p:sp>
      <p:sp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10871200" y="0"/>
            <a:ext cx="13266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FF00"/>
                </a:solidFill>
              </a:rPr>
              <a:t>СЛАЙД </a:t>
            </a:r>
            <a:r>
              <a:rPr lang="ru-RU" dirty="0" smtClean="0">
                <a:solidFill>
                  <a:srgbClr val="00FF00"/>
                </a:solidFill>
              </a:rPr>
              <a:t>12</a:t>
            </a: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951515" y="914400"/>
            <a:ext cx="4490357" cy="10940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dirty="0" smtClean="0">
                <a:solidFill>
                  <a:schemeClr val="bg1"/>
                </a:solidFill>
                <a:latin typeface="Arial Black" pitchFamily="34" charset="0"/>
              </a:rPr>
              <a:t>РАСХОДЫ</a:t>
            </a:r>
          </a:p>
          <a:p>
            <a:pPr algn="ctr"/>
            <a:r>
              <a:rPr lang="ru-RU" sz="2400" b="0" dirty="0" smtClean="0">
                <a:solidFill>
                  <a:schemeClr val="bg1"/>
                </a:solidFill>
                <a:latin typeface="Arial Black" pitchFamily="34" charset="0"/>
              </a:rPr>
              <a:t>96,2</a:t>
            </a:r>
            <a:endParaRPr lang="ru-RU" sz="2400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60525" y="1910443"/>
            <a:ext cx="3631475" cy="135719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ОБУСТРОЙСТВО ЛИЦ, ВЫНУЖДЕННО ПОКИНУВШИХ ТЕРРИТОРИЮ УКРАИНЫ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10,8</a:t>
            </a:r>
            <a:endParaRPr 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0" y="2008414"/>
            <a:ext cx="4323806" cy="12573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СОДЕРЖАНИЕ ОРГАНОВ МЕСТНОГО САМОУПРАВЛЕНИЯ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57,6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66960" y="3963236"/>
            <a:ext cx="3086100" cy="1110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dirty="0" smtClean="0">
                <a:solidFill>
                  <a:schemeClr val="bg1"/>
                </a:solidFill>
                <a:latin typeface="Arial Black" pitchFamily="34" charset="0"/>
              </a:rPr>
              <a:t>ОБЩЕГОРОДСКИЕ МЕРОПРИЯТИЯ</a:t>
            </a:r>
          </a:p>
          <a:p>
            <a:pPr algn="ctr"/>
            <a:r>
              <a:rPr lang="ru-RU" b="0" dirty="0" smtClean="0">
                <a:solidFill>
                  <a:schemeClr val="bg1"/>
                </a:solidFill>
                <a:latin typeface="Arial Black" pitchFamily="34" charset="0"/>
              </a:rPr>
              <a:t>0,8</a:t>
            </a:r>
            <a:endParaRPr lang="ru-RU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7790" y="3963620"/>
            <a:ext cx="3167743" cy="11593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СОДЕРЖАНИЕ МУНИЦИПАЛЬНОГО ИМУЩЕСТВА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2,0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 flipV="1">
            <a:off x="1822270" y="1606731"/>
            <a:ext cx="2204357" cy="35923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7" idx="4"/>
            <a:endCxn id="15" idx="0"/>
          </p:cNvCxnSpPr>
          <p:nvPr/>
        </p:nvCxnSpPr>
        <p:spPr>
          <a:xfrm rot="16200000" flipH="1">
            <a:off x="5375941" y="2829167"/>
            <a:ext cx="1954822" cy="31331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7" idx="6"/>
            <a:endCxn id="13" idx="0"/>
          </p:cNvCxnSpPr>
          <p:nvPr/>
        </p:nvCxnSpPr>
        <p:spPr>
          <a:xfrm>
            <a:off x="8441872" y="1461407"/>
            <a:ext cx="1934391" cy="44903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3229506" y="2446315"/>
            <a:ext cx="2363420" cy="145112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564587" y="979716"/>
            <a:ext cx="1306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  <a:latin typeface="Arial Black" pitchFamily="34" charset="0"/>
              </a:rPr>
              <a:t>МЛН.РУБ.</a:t>
            </a:r>
            <a:endParaRPr lang="ru-RU" sz="1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1261981" cy="111034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2905529" y="5279896"/>
            <a:ext cx="3777659" cy="15781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ПРОЧИЕ РАСХОДЫ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7,1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( В ТОМ ЧИСЛЕ ИСПОЛНЕНИЕ СУДЕБНЫХ АКТОВ 4,3)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369066" y="4030471"/>
            <a:ext cx="3086100" cy="111034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dirty="0" smtClean="0">
                <a:solidFill>
                  <a:schemeClr val="bg1"/>
                </a:solidFill>
                <a:latin typeface="Arial Black" pitchFamily="34" charset="0"/>
              </a:rPr>
              <a:t>МКУ ЕДДС</a:t>
            </a:r>
          </a:p>
          <a:p>
            <a:pPr algn="ctr"/>
            <a:r>
              <a:rPr lang="ru-RU" b="0" dirty="0" smtClean="0">
                <a:solidFill>
                  <a:schemeClr val="bg1"/>
                </a:solidFill>
                <a:latin typeface="Arial Black" pitchFamily="34" charset="0"/>
              </a:rPr>
              <a:t>17,9</a:t>
            </a:r>
            <a:endParaRPr lang="ru-RU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16200000" flipH="1">
            <a:off x="7052983" y="2373405"/>
            <a:ext cx="2043953" cy="116989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3321424" y="3052482"/>
            <a:ext cx="3240741" cy="11430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8904" y="293914"/>
            <a:ext cx="111730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НА ЖИЛИЩНО-КОММУНАЛЬНОЕ ХОЗЯЙСТВО В 2022 ГОДУ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0" dirty="0">
              <a:latin typeface="Calibri" pitchFamily="34" charset="0"/>
            </a:endParaRPr>
          </a:p>
        </p:txBody>
      </p:sp>
      <p:graphicFrame>
        <p:nvGraphicFramePr>
          <p:cNvPr id="23554" name="Диаграмма 9"/>
          <p:cNvGraphicFramePr>
            <a:graphicFrameLocks/>
          </p:cNvGraphicFramePr>
          <p:nvPr/>
        </p:nvGraphicFramePr>
        <p:xfrm>
          <a:off x="1350964" y="820740"/>
          <a:ext cx="4475163" cy="5051425"/>
        </p:xfrm>
        <a:graphic>
          <a:graphicData uri="http://schemas.openxmlformats.org/presentationml/2006/ole">
            <p:oleObj spid="_x0000_s51202" r:id="rId3" imgW="4474852" imgH="5047925" progId="Excel.Sheet.8">
              <p:embed/>
            </p:oleObj>
          </a:graphicData>
        </a:graphic>
      </p:graphicFrame>
      <p:sp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10871200" y="0"/>
            <a:ext cx="13266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FF00"/>
                </a:solidFill>
              </a:rPr>
              <a:t>СЛАЙД </a:t>
            </a:r>
            <a:r>
              <a:rPr lang="ru-RU" dirty="0" smtClean="0">
                <a:solidFill>
                  <a:srgbClr val="00FF00"/>
                </a:solidFill>
              </a:rPr>
              <a:t>13</a:t>
            </a: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951515" y="914400"/>
            <a:ext cx="4490357" cy="10940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dirty="0" smtClean="0">
                <a:solidFill>
                  <a:schemeClr val="bg1"/>
                </a:solidFill>
                <a:latin typeface="Arial Black" pitchFamily="34" charset="0"/>
              </a:rPr>
              <a:t>РАСХОДЫ</a:t>
            </a:r>
          </a:p>
          <a:p>
            <a:pPr algn="ctr"/>
            <a:r>
              <a:rPr lang="ru-RU" sz="2400" b="0" dirty="0" smtClean="0">
                <a:solidFill>
                  <a:schemeClr val="bg1"/>
                </a:solidFill>
                <a:latin typeface="Arial Black" pitchFamily="34" charset="0"/>
              </a:rPr>
              <a:t>62,3</a:t>
            </a:r>
            <a:endParaRPr lang="ru-RU" sz="2400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0" y="2008414"/>
            <a:ext cx="4323806" cy="12573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ВЗНОСЫ РЕГИОНАЛЬНОМУ ОПЕРАТОРУ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2,3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91743" y="4340138"/>
            <a:ext cx="3167743" cy="144209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СТИМУЛИРОВАНИЕ РАЗВИТИЯ ЖИЛИЩНОГО СТРОИТЕЛЬСТВА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3,1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 flipV="1">
            <a:off x="1822270" y="1606731"/>
            <a:ext cx="2204357" cy="35923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001691" y="1985554"/>
            <a:ext cx="3130188" cy="179288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7" idx="6"/>
          </p:cNvCxnSpPr>
          <p:nvPr/>
        </p:nvCxnSpPr>
        <p:spPr>
          <a:xfrm>
            <a:off x="8441872" y="1461407"/>
            <a:ext cx="1934391" cy="44903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6" idx="0"/>
          </p:cNvCxnSpPr>
          <p:nvPr/>
        </p:nvCxnSpPr>
        <p:spPr>
          <a:xfrm rot="5400000">
            <a:off x="3603720" y="2457453"/>
            <a:ext cx="2354581" cy="141078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564587" y="979716"/>
            <a:ext cx="1306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  <a:latin typeface="Arial Black" pitchFamily="34" charset="0"/>
              </a:rPr>
              <a:t>МЛН.РУБ.</a:t>
            </a:r>
            <a:endParaRPr lang="ru-RU" sz="1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"/>
            <a:ext cx="1261981" cy="111034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5796646" y="5306790"/>
            <a:ext cx="3387695" cy="11593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БЛАГОУСТРОЙСТВО И ПРОЧИЕ РАСХОДЫ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47,9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19" name="Прямая со стрелкой 18"/>
          <p:cNvCxnSpPr>
            <a:stCxn id="7" idx="4"/>
          </p:cNvCxnSpPr>
          <p:nvPr/>
        </p:nvCxnSpPr>
        <p:spPr>
          <a:xfrm rot="16200000" flipH="1">
            <a:off x="4780192" y="3424915"/>
            <a:ext cx="3285310" cy="45230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8714658" y="3800720"/>
            <a:ext cx="3167743" cy="11593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СОДЕРЖАНИЕ УЖКХ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8,1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024257" y="1945025"/>
            <a:ext cx="3167743" cy="11593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СУБСИДИЯ МУКП «ЛИВЕНСКОЕ»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0,9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264920" cy="1579062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4" name="TextBox 3"/>
          <p:cNvSpPr txBox="1"/>
          <p:nvPr/>
        </p:nvSpPr>
        <p:spPr>
          <a:xfrm>
            <a:off x="161365" y="726141"/>
            <a:ext cx="120306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Национальный проект 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«Экология» – 5,1 млн. руб.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439 контейнеров для сбора мусора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906" y="3402106"/>
            <a:ext cx="109459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FF00"/>
                </a:solidFill>
              </a:rPr>
              <a:t>Расходы дорожного фонда –</a:t>
            </a:r>
          </a:p>
          <a:p>
            <a:pPr algn="ctr"/>
            <a:r>
              <a:rPr lang="ru-RU" sz="4000" dirty="0" smtClean="0">
                <a:solidFill>
                  <a:srgbClr val="00FF00"/>
                </a:solidFill>
              </a:rPr>
              <a:t>162,0 млн.руб. </a:t>
            </a:r>
          </a:p>
          <a:p>
            <a:pPr algn="ctr"/>
            <a:r>
              <a:rPr lang="ru-RU" sz="4000" dirty="0" smtClean="0">
                <a:solidFill>
                  <a:srgbClr val="00FF00"/>
                </a:solidFill>
              </a:rPr>
              <a:t>(153,3 млн. руб.  - областные средства)</a:t>
            </a:r>
            <a:endParaRPr lang="ru-RU" sz="4000" dirty="0">
              <a:solidFill>
                <a:srgbClr val="00FF00"/>
              </a:solidFill>
            </a:endParaRPr>
          </a:p>
        </p:txBody>
      </p:sp>
      <p:sp>
        <p:nvSpPr>
          <p:cNvPr id="6" name="Text Box 62"/>
          <p:cNvSpPr txBox="1">
            <a:spLocks noChangeArrowheads="1"/>
          </p:cNvSpPr>
          <p:nvPr/>
        </p:nvSpPr>
        <p:spPr bwMode="auto">
          <a:xfrm>
            <a:off x="10871200" y="0"/>
            <a:ext cx="13266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FF00"/>
                </a:solidFill>
              </a:rPr>
              <a:t>СЛАЙД </a:t>
            </a:r>
            <a:r>
              <a:rPr lang="ru-RU" dirty="0" smtClean="0">
                <a:solidFill>
                  <a:srgbClr val="00FF00"/>
                </a:solidFill>
              </a:rPr>
              <a:t>14</a:t>
            </a:r>
            <a:endParaRPr lang="ru-RU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76400" y="300038"/>
            <a:ext cx="10515600" cy="839787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долг </a:t>
            </a:r>
            <a:br>
              <a:rPr lang="ru-RU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города Ливны</a:t>
            </a:r>
            <a:endParaRPr lang="ru-RU" sz="4800" b="1" i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41325" y="2085975"/>
            <a:ext cx="11750675" cy="3771900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Муниципальный долг на 01.01.2022 года – 49,0 млн.руб.: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Получение кредитов в 2022 году – 39,0 млн.руб.,  в </a:t>
            </a:r>
            <a:r>
              <a:rPr lang="ru-RU" sz="32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т.ч. </a:t>
            </a:r>
            <a:r>
              <a:rPr lang="ru-RU" sz="32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ru-RU" sz="3200" b="1" dirty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ru-RU" sz="32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– бюджетный кредит – 39,0 млн.руб.;	</a:t>
            </a:r>
            <a:endParaRPr lang="ru-RU" sz="3200" b="1" dirty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2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Погашение </a:t>
            </a:r>
            <a:r>
              <a:rPr lang="ru-RU" sz="32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кредитов </a:t>
            </a:r>
            <a:r>
              <a:rPr lang="ru-RU" sz="32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2022 году </a:t>
            </a:r>
            <a:r>
              <a:rPr lang="ru-RU" sz="32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ru-RU" sz="32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39,0 </a:t>
            </a:r>
            <a:r>
              <a:rPr lang="ru-RU" sz="32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млн.руб</a:t>
            </a:r>
            <a:r>
              <a:rPr lang="ru-RU" sz="32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., в </a:t>
            </a:r>
            <a:r>
              <a:rPr lang="ru-RU" sz="32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т.ч. </a:t>
            </a:r>
            <a:r>
              <a:rPr lang="ru-RU" sz="32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ru-RU" sz="3200" b="1" dirty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2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- кредитные организации </a:t>
            </a:r>
            <a:r>
              <a:rPr lang="ru-RU" sz="32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ru-RU" sz="32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39,0 </a:t>
            </a:r>
            <a:r>
              <a:rPr lang="ru-RU" sz="32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млн.руб</a:t>
            </a:r>
            <a:r>
              <a:rPr lang="ru-RU" sz="32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.;</a:t>
            </a:r>
            <a:r>
              <a:rPr lang="ru-RU" sz="32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32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Муниципальный </a:t>
            </a:r>
            <a:r>
              <a:rPr lang="ru-RU" sz="32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долг на </a:t>
            </a:r>
            <a:r>
              <a:rPr lang="ru-RU" sz="32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01.01.2023 </a:t>
            </a:r>
            <a:r>
              <a:rPr lang="ru-RU" sz="32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года – </a:t>
            </a:r>
            <a:r>
              <a:rPr lang="ru-RU" sz="32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49,0 млн.руб</a:t>
            </a:r>
            <a:r>
              <a:rPr lang="ru-RU" sz="32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6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914400" lvl="1" indent="-457200"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264920" cy="1579062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0189031" y="3"/>
            <a:ext cx="20089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FF00"/>
                </a:solidFill>
              </a:rPr>
              <a:t>СЛАЙД 15</a:t>
            </a:r>
            <a:endParaRPr lang="ru-RU" sz="24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12863" y="304800"/>
            <a:ext cx="10879137" cy="12382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параметры исполнения 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бюджета города Ливны</a:t>
            </a:r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1264920" cy="1579062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10760076" y="1328740"/>
            <a:ext cx="1431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r>
              <a:rPr lang="ru-RU" sz="3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b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8363" y="1844675"/>
            <a:ext cx="2209800" cy="17065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1178,6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11563" y="1858963"/>
            <a:ext cx="2286000" cy="170656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1146,5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07164" y="1858963"/>
            <a:ext cx="2408237" cy="16922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1324,8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540876" y="1844675"/>
            <a:ext cx="2346325" cy="16605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1323,8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74840" y="4968879"/>
            <a:ext cx="3017837" cy="1508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endParaRPr lang="ru-RU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32,1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726364" y="4937129"/>
            <a:ext cx="3017837" cy="15097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1,0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Тройная стрелка влево/вправо/вверх 24"/>
          <p:cNvSpPr/>
          <p:nvPr/>
        </p:nvSpPr>
        <p:spPr>
          <a:xfrm rot="10800000">
            <a:off x="2895603" y="3306763"/>
            <a:ext cx="957263" cy="1662112"/>
          </a:xfrm>
          <a:prstGeom prst="leftRight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26" name="Тройная стрелка влево/вправо/вверх 25"/>
          <p:cNvSpPr/>
          <p:nvPr/>
        </p:nvSpPr>
        <p:spPr>
          <a:xfrm rot="10800000">
            <a:off x="8778876" y="3276604"/>
            <a:ext cx="898525" cy="1660525"/>
          </a:xfrm>
          <a:prstGeom prst="leftRight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0"/>
          </a:p>
        </p:txBody>
      </p:sp>
      <p:sp>
        <p:nvSpPr>
          <p:cNvPr id="15372" name="TextBox 14"/>
          <p:cNvSpPr txBox="1">
            <a:spLocks noChangeArrowheads="1"/>
          </p:cNvSpPr>
          <p:nvPr/>
        </p:nvSpPr>
        <p:spPr bwMode="auto">
          <a:xfrm>
            <a:off x="2795588" y="1350967"/>
            <a:ext cx="1382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2021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>
                <a:solidFill>
                  <a:srgbClr val="FFFF00"/>
                </a:solidFill>
              </a:rPr>
              <a:t>год</a:t>
            </a:r>
          </a:p>
        </p:txBody>
      </p:sp>
      <p:sp>
        <p:nvSpPr>
          <p:cNvPr id="15373" name="TextBox 16"/>
          <p:cNvSpPr txBox="1">
            <a:spLocks noChangeArrowheads="1"/>
          </p:cNvSpPr>
          <p:nvPr/>
        </p:nvSpPr>
        <p:spPr bwMode="auto">
          <a:xfrm>
            <a:off x="8623302" y="1371603"/>
            <a:ext cx="13827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2022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>
                <a:solidFill>
                  <a:srgbClr val="FFFF00"/>
                </a:solidFill>
              </a:rPr>
              <a:t>год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10331451" y="23814"/>
            <a:ext cx="1707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FF00"/>
                </a:solidFill>
              </a:rPr>
              <a:t>СЛАЙД 16</a:t>
            </a:r>
            <a:endParaRPr lang="ru-RU" sz="24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76400" y="390525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Поступление доходов во все уровни бюджетов</a:t>
            </a:r>
            <a:b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за 2021-2022 годы</a:t>
            </a:r>
          </a:p>
        </p:txBody>
      </p:sp>
      <p:graphicFrame>
        <p:nvGraphicFramePr>
          <p:cNvPr id="14338" name="Объект 13"/>
          <p:cNvGraphicFramePr>
            <a:graphicFrameLocks noGrp="1"/>
          </p:cNvGraphicFramePr>
          <p:nvPr>
            <p:ph idx="4294967295"/>
          </p:nvPr>
        </p:nvGraphicFramePr>
        <p:xfrm>
          <a:off x="336176" y="1681163"/>
          <a:ext cx="12801600" cy="4948237"/>
        </p:xfrm>
        <a:graphic>
          <a:graphicData uri="http://schemas.openxmlformats.org/presentationml/2006/ole">
            <p:oleObj spid="_x0000_s14338" name="Worksheet" r:id="rId3" imgW="9382175" imgH="5695905" progId="Excel.Sheet.8">
              <p:embed/>
            </p:oleObj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0" y="0"/>
            <a:ext cx="1264920" cy="1579062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10433957" y="1025525"/>
            <a:ext cx="175804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r>
              <a:rPr lang="ru-RU" sz="30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b="0" dirty="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0531476" y="3"/>
            <a:ext cx="1660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FF00"/>
                </a:solidFill>
              </a:rPr>
              <a:t>СЛАЙД </a:t>
            </a:r>
            <a:r>
              <a:rPr lang="ru-RU" sz="2400" dirty="0" smtClean="0">
                <a:solidFill>
                  <a:srgbClr val="00FF00"/>
                </a:solidFill>
              </a:rPr>
              <a:t>2</a:t>
            </a:r>
            <a:endParaRPr lang="ru-RU" sz="24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9671" y="251462"/>
            <a:ext cx="1077588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Структура доходов  бюджета города Ливны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22615" cy="15790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0585451" y="3"/>
            <a:ext cx="16065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00FF00"/>
                </a:solidFill>
              </a:rPr>
              <a:t>СЛАЙД </a:t>
            </a:r>
            <a:r>
              <a:rPr lang="ru-RU" sz="2400" dirty="0" smtClean="0">
                <a:solidFill>
                  <a:srgbClr val="00FF00"/>
                </a:solidFill>
              </a:rPr>
              <a:t>3</a:t>
            </a:r>
            <a:endParaRPr lang="ru-RU" sz="2400" dirty="0">
              <a:solidFill>
                <a:srgbClr val="00FF00"/>
              </a:solidFill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363071" y="975160"/>
          <a:ext cx="11470341" cy="5882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43952" y="1922929"/>
            <a:ext cx="2810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Налоговые и неналоговые доходы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426,8 млн. руб.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598" y="2070847"/>
            <a:ext cx="5715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Безвозмездные поступления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898,0 млн. руб.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63271" y="4504765"/>
            <a:ext cx="2810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Налоговые и неналоговые доходы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411,8 млн. руб.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1316" y="4639235"/>
            <a:ext cx="5351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Безвозмездные поступления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766,8 млн. руб.</a:t>
            </a:r>
            <a:endParaRPr lang="ru-RU" sz="2000" dirty="0">
              <a:solidFill>
                <a:schemeClr val="bg1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 flipH="1" flipV="1">
            <a:off x="3307977" y="3267636"/>
            <a:ext cx="1062317" cy="7664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8861612" y="3267636"/>
            <a:ext cx="1102658" cy="7530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38082" y="3240741"/>
            <a:ext cx="1869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+15 млн. руб.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34518" y="3294529"/>
            <a:ext cx="2554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+131,2 млн. руб.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609600" y="215502"/>
            <a:ext cx="10972800" cy="914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Исполнение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бюджета города Ливны в разрезе основных доходных источников</a:t>
            </a:r>
          </a:p>
        </p:txBody>
      </p:sp>
      <p:graphicFrame>
        <p:nvGraphicFramePr>
          <p:cNvPr id="16386" name="Объект 13"/>
          <p:cNvGraphicFramePr>
            <a:graphicFrameLocks noGrp="1"/>
          </p:cNvGraphicFramePr>
          <p:nvPr>
            <p:ph sz="half" idx="1"/>
          </p:nvPr>
        </p:nvGraphicFramePr>
        <p:xfrm>
          <a:off x="-704850" y="1584325"/>
          <a:ext cx="7967663" cy="4994275"/>
        </p:xfrm>
        <a:graphic>
          <a:graphicData uri="http://schemas.openxmlformats.org/presentationml/2006/ole">
            <p:oleObj spid="_x0000_s16386" name="Worksheet" r:id="rId3" imgW="9648675" imgH="6048420" progId="Excel.Sheet.8">
              <p:embed/>
            </p:oleObj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5355771" y="1770062"/>
          <a:ext cx="6836229" cy="508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0" y="0"/>
            <a:ext cx="1264920" cy="1579062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10526715" y="1152527"/>
            <a:ext cx="16652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sz="2400" b="0" dirty="0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0352088" y="0"/>
            <a:ext cx="15363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FF00"/>
                </a:solidFill>
              </a:rPr>
              <a:t>СЛАЙД </a:t>
            </a:r>
            <a:r>
              <a:rPr lang="ru-RU" sz="2400" dirty="0" smtClean="0">
                <a:solidFill>
                  <a:srgbClr val="00FF00"/>
                </a:solidFill>
              </a:rPr>
              <a:t>4</a:t>
            </a:r>
            <a:endParaRPr lang="ru-RU" sz="24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22615" cy="15790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0585451" y="3"/>
            <a:ext cx="16065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00FF00"/>
                </a:solidFill>
              </a:rPr>
              <a:t>СЛАЙД </a:t>
            </a:r>
            <a:r>
              <a:rPr lang="ru-RU" sz="2400" dirty="0" smtClean="0">
                <a:solidFill>
                  <a:srgbClr val="00FF00"/>
                </a:solidFill>
              </a:rPr>
              <a:t>5</a:t>
            </a:r>
            <a:endParaRPr lang="ru-RU" sz="2400" dirty="0">
              <a:solidFill>
                <a:srgbClr val="00FF00"/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1828800" y="160338"/>
            <a:ext cx="10363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Безвозмездные поступления бюджета города Ливны в 2022 году</a:t>
            </a:r>
            <a:r>
              <a:rPr lang="ru-RU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4294967295"/>
          </p:nvPr>
        </p:nvGraphicFramePr>
        <p:xfrm>
          <a:off x="679269" y="1784350"/>
          <a:ext cx="11512731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5158" y="257541"/>
            <a:ext cx="9967912" cy="9848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Сравнительный анализ расходов </a:t>
            </a:r>
            <a:r>
              <a:rPr lang="ru-RU" sz="4000" dirty="0" smtClean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4000" dirty="0">
              <a:ln w="6600">
                <a:noFill/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 dirty="0">
              <a:latin typeface="+mn-lt"/>
            </a:endParaRPr>
          </a:p>
        </p:txBody>
      </p:sp>
      <p:pic>
        <p:nvPicPr>
          <p:cNvPr id="19458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765" y="2"/>
            <a:ext cx="1260475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459" name="Диаграмма 11"/>
          <p:cNvGraphicFramePr>
            <a:graphicFrameLocks/>
          </p:cNvGraphicFramePr>
          <p:nvPr/>
        </p:nvGraphicFramePr>
        <p:xfrm>
          <a:off x="-565150" y="1952625"/>
          <a:ext cx="8405813" cy="4787900"/>
        </p:xfrm>
        <a:graphic>
          <a:graphicData uri="http://schemas.openxmlformats.org/presentationml/2006/ole">
            <p:oleObj spid="_x0000_s19459" name="Worksheet" r:id="rId4" imgW="8534400" imgH="5010105" progId="Excel.Sheet.8">
              <p:embed/>
            </p:oleObj>
          </a:graphicData>
        </a:graphic>
      </p:graphicFrame>
      <p:sp>
        <p:nvSpPr>
          <p:cNvPr id="19460" name="Прямоугольник 12"/>
          <p:cNvSpPr>
            <a:spLocks noChangeArrowheads="1"/>
          </p:cNvSpPr>
          <p:nvPr/>
        </p:nvSpPr>
        <p:spPr bwMode="auto">
          <a:xfrm>
            <a:off x="4545106" y="4282816"/>
            <a:ext cx="18888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FF00"/>
                </a:solidFill>
                <a:cs typeface="Arial" charset="0"/>
              </a:rPr>
              <a:t>1323,8</a:t>
            </a:r>
            <a:endParaRPr lang="ru-RU" sz="4000" dirty="0">
              <a:solidFill>
                <a:srgbClr val="00FF00"/>
              </a:solidFill>
              <a:cs typeface="Arial" charset="0"/>
            </a:endParaRPr>
          </a:p>
        </p:txBody>
      </p:sp>
      <p:graphicFrame>
        <p:nvGraphicFramePr>
          <p:cNvPr id="19461" name="Диаграмма 11"/>
          <p:cNvGraphicFramePr>
            <a:graphicFrameLocks/>
          </p:cNvGraphicFramePr>
          <p:nvPr/>
        </p:nvGraphicFramePr>
        <p:xfrm>
          <a:off x="7421563" y="1998663"/>
          <a:ext cx="4665662" cy="4711700"/>
        </p:xfrm>
        <a:graphic>
          <a:graphicData uri="http://schemas.openxmlformats.org/presentationml/2006/ole">
            <p:oleObj spid="_x0000_s19461" name="Worksheet" r:id="rId5" imgW="4857650" imgH="4724489" progId="Excel.Sheet.8">
              <p:embed/>
            </p:oleObj>
          </a:graphicData>
        </a:graphic>
      </p:graphicFrame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0661649" y="0"/>
            <a:ext cx="15363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FF00"/>
                </a:solidFill>
              </a:rPr>
              <a:t>СЛАЙД </a:t>
            </a:r>
            <a:r>
              <a:rPr lang="ru-RU" sz="2400" dirty="0" smtClean="0">
                <a:solidFill>
                  <a:srgbClr val="00FF00"/>
                </a:solidFill>
              </a:rPr>
              <a:t>6</a:t>
            </a:r>
            <a:endParaRPr lang="ru-RU" sz="2400" dirty="0">
              <a:solidFill>
                <a:srgbClr val="00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91800" y="115932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млн.руб.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212726"/>
            <a:ext cx="10972800" cy="160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6600">
                  <a:noFill/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расходов муниципальных программ в бюджете города Ливны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 dirty="0">
              <a:latin typeface="+mn-lt"/>
            </a:endParaRPr>
          </a:p>
        </p:txBody>
      </p:sp>
      <p:pic>
        <p:nvPicPr>
          <p:cNvPr id="21506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"/>
            <a:ext cx="1260475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11"/>
          <p:cNvSpPr txBox="1">
            <a:spLocks noChangeArrowheads="1"/>
          </p:cNvSpPr>
          <p:nvPr/>
        </p:nvSpPr>
        <p:spPr bwMode="auto">
          <a:xfrm>
            <a:off x="10942637" y="1446213"/>
            <a:ext cx="12493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b="0"/>
              <a:t>.</a:t>
            </a:r>
          </a:p>
        </p:txBody>
      </p:sp>
      <p:graphicFrame>
        <p:nvGraphicFramePr>
          <p:cNvPr id="21508" name="Диаграмма 7"/>
          <p:cNvGraphicFramePr>
            <a:graphicFrameLocks/>
          </p:cNvGraphicFramePr>
          <p:nvPr/>
        </p:nvGraphicFramePr>
        <p:xfrm>
          <a:off x="6350000" y="1525588"/>
          <a:ext cx="6073775" cy="5707062"/>
        </p:xfrm>
        <a:graphic>
          <a:graphicData uri="http://schemas.openxmlformats.org/presentationml/2006/ole">
            <p:oleObj spid="_x0000_s45058" name="Worksheet" r:id="rId4" imgW="5819925" imgH="5743575" progId="Excel.Sheet.8">
              <p:embed/>
            </p:oleObj>
          </a:graphicData>
        </a:graphic>
      </p:graphicFrame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0302421" y="0"/>
            <a:ext cx="15363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FF00"/>
                </a:solidFill>
              </a:rPr>
              <a:t>СЛАЙД 7</a:t>
            </a:r>
            <a:endParaRPr lang="ru-RU" sz="2400" dirty="0">
              <a:solidFill>
                <a:srgbClr val="00FF00"/>
              </a:solidFill>
            </a:endParaRPr>
          </a:p>
        </p:txBody>
      </p:sp>
      <p:graphicFrame>
        <p:nvGraphicFramePr>
          <p:cNvPr id="21510" name="Диаграмма 7"/>
          <p:cNvGraphicFramePr>
            <a:graphicFrameLocks/>
          </p:cNvGraphicFramePr>
          <p:nvPr/>
        </p:nvGraphicFramePr>
        <p:xfrm>
          <a:off x="-292100" y="1065213"/>
          <a:ext cx="5829300" cy="6270625"/>
        </p:xfrm>
        <a:graphic>
          <a:graphicData uri="http://schemas.openxmlformats.org/presentationml/2006/ole">
            <p:oleObj spid="_x0000_s45059" name="Worksheet" r:id="rId5" imgW="5829499" imgH="6105703" progId="Excel.Sheet.8">
              <p:embed/>
            </p:oleObj>
          </a:graphicData>
        </a:graphic>
      </p:graphicFrame>
      <p:sp>
        <p:nvSpPr>
          <p:cNvPr id="8" name="Блок-схема: процесс 7"/>
          <p:cNvSpPr/>
          <p:nvPr/>
        </p:nvSpPr>
        <p:spPr>
          <a:xfrm flipH="1" flipV="1">
            <a:off x="4571344" y="2148189"/>
            <a:ext cx="220112" cy="229255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015484" y="1975758"/>
            <a:ext cx="3575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Расходы в рамках программной части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630129" y="2751692"/>
            <a:ext cx="195944" cy="19594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881593" y="2686381"/>
            <a:ext cx="2939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Расходы в рамках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непрограммной части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0875" y="0"/>
            <a:ext cx="10972800" cy="1341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Сравнительный анализ расходов бюджета                               города 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Ливны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0" dirty="0">
              <a:latin typeface="Calibri" pitchFamily="34" charset="0"/>
            </a:endParaRPr>
          </a:p>
        </p:txBody>
      </p:sp>
      <p:graphicFrame>
        <p:nvGraphicFramePr>
          <p:cNvPr id="23554" name="Диаграмма 9"/>
          <p:cNvGraphicFramePr>
            <a:graphicFrameLocks/>
          </p:cNvGraphicFramePr>
          <p:nvPr/>
        </p:nvGraphicFramePr>
        <p:xfrm>
          <a:off x="1350964" y="820740"/>
          <a:ext cx="4475163" cy="5051425"/>
        </p:xfrm>
        <a:graphic>
          <a:graphicData uri="http://schemas.openxmlformats.org/presentationml/2006/ole">
            <p:oleObj spid="_x0000_s46082" r:id="rId3" imgW="4474852" imgH="5047925" progId="Excel.Sheet.8">
              <p:embed/>
            </p:oleObj>
          </a:graphicData>
        </a:graphic>
      </p:graphicFrame>
      <p:graphicFrame>
        <p:nvGraphicFramePr>
          <p:cNvPr id="23628" name="Group 76"/>
          <p:cNvGraphicFramePr>
            <a:graphicFrameLocks noGrp="1"/>
          </p:cNvGraphicFramePr>
          <p:nvPr/>
        </p:nvGraphicFramePr>
        <p:xfrm>
          <a:off x="217713" y="1172759"/>
          <a:ext cx="11742059" cy="5685245"/>
        </p:xfrm>
        <a:graphic>
          <a:graphicData uri="http://schemas.openxmlformats.org/drawingml/2006/table">
            <a:tbl>
              <a:tblPr/>
              <a:tblGrid>
                <a:gridCol w="5675087"/>
                <a:gridCol w="1596572"/>
                <a:gridCol w="1480457"/>
                <a:gridCol w="2989943"/>
              </a:tblGrid>
              <a:tr h="727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2021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2022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Отклонение (+,-) к уровню прошлого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8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Общегосударственные вопросы           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+32,0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Национальная экономика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+43,1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Жилищно-коммунальное хозяйство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-82,7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Охрана окружающей среды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+4,3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Образование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699,4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845,7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+146,3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Культура и кинематография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45,2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+4,5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Социальная политика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+27,2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Физическая культура и спорт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32,3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35,5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cs typeface="Arial" charset="0"/>
                        </a:rPr>
                        <a:t>+3,2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Обслуживание муниципального долга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Итого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1146,5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1323,8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+177,3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612" name="TextBox 11"/>
          <p:cNvSpPr txBox="1">
            <a:spLocks noChangeArrowheads="1"/>
          </p:cNvSpPr>
          <p:nvPr/>
        </p:nvSpPr>
        <p:spPr bwMode="auto">
          <a:xfrm>
            <a:off x="11087102" y="717550"/>
            <a:ext cx="1104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млн.руб.</a:t>
            </a:r>
            <a:r>
              <a:rPr lang="ru-RU" b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10871202" y="0"/>
            <a:ext cx="11984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FF00"/>
                </a:solidFill>
              </a:rPr>
              <a:t>СЛАЙД </a:t>
            </a:r>
            <a:r>
              <a:rPr lang="ru-RU" dirty="0" smtClean="0">
                <a:solidFill>
                  <a:srgbClr val="00FF00"/>
                </a:solidFill>
              </a:rPr>
              <a:t>8</a:t>
            </a:r>
            <a:endParaRPr lang="ru-RU" dirty="0">
              <a:solidFill>
                <a:srgbClr val="00FF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261981" cy="119198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Овал 8"/>
          <p:cNvSpPr/>
          <p:nvPr/>
        </p:nvSpPr>
        <p:spPr>
          <a:xfrm>
            <a:off x="7615646" y="3762103"/>
            <a:ext cx="1240971" cy="18288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0875" y="293915"/>
            <a:ext cx="1097280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В СФЕРЕ ОБРАЗОВАНИЯ В 2022 ГОДУ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0" dirty="0">
              <a:latin typeface="Calibri" pitchFamily="34" charset="0"/>
            </a:endParaRPr>
          </a:p>
        </p:txBody>
      </p:sp>
      <p:graphicFrame>
        <p:nvGraphicFramePr>
          <p:cNvPr id="23554" name="Диаграмма 9"/>
          <p:cNvGraphicFramePr>
            <a:graphicFrameLocks/>
          </p:cNvGraphicFramePr>
          <p:nvPr/>
        </p:nvGraphicFramePr>
        <p:xfrm>
          <a:off x="1350964" y="820740"/>
          <a:ext cx="4475163" cy="5051425"/>
        </p:xfrm>
        <a:graphic>
          <a:graphicData uri="http://schemas.openxmlformats.org/presentationml/2006/ole">
            <p:oleObj spid="_x0000_s47106" r:id="rId3" imgW="4474852" imgH="5047925" progId="Excel.Sheet.8">
              <p:embed/>
            </p:oleObj>
          </a:graphicData>
        </a:graphic>
      </p:graphicFrame>
      <p:sp>
        <p:nvSpPr>
          <p:cNvPr id="23614" name="Text Box 62"/>
          <p:cNvSpPr txBox="1">
            <a:spLocks noChangeArrowheads="1"/>
          </p:cNvSpPr>
          <p:nvPr/>
        </p:nvSpPr>
        <p:spPr bwMode="auto">
          <a:xfrm>
            <a:off x="10871202" y="0"/>
            <a:ext cx="1262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FF00"/>
                </a:solidFill>
              </a:rPr>
              <a:t>СЛАЙД </a:t>
            </a:r>
            <a:r>
              <a:rPr lang="ru-RU" dirty="0" smtClean="0">
                <a:solidFill>
                  <a:srgbClr val="00FF00"/>
                </a:solidFill>
              </a:rPr>
              <a:t> 9</a:t>
            </a:r>
            <a:endParaRPr lang="ru-RU" dirty="0">
              <a:solidFill>
                <a:srgbClr val="00FF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951515" y="914400"/>
            <a:ext cx="4490357" cy="10940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dirty="0" smtClean="0">
                <a:solidFill>
                  <a:schemeClr val="bg1"/>
                </a:solidFill>
                <a:latin typeface="Arial Black" pitchFamily="34" charset="0"/>
              </a:rPr>
              <a:t>РАСХОДЫ НА ОБРАЗОВАНИЕ</a:t>
            </a:r>
          </a:p>
          <a:p>
            <a:pPr algn="ctr"/>
            <a:r>
              <a:rPr lang="ru-RU" b="0" dirty="0" smtClean="0">
                <a:solidFill>
                  <a:schemeClr val="bg1"/>
                </a:solidFill>
                <a:latin typeface="Arial Black" pitchFamily="34" charset="0"/>
              </a:rPr>
              <a:t>845,7</a:t>
            </a:r>
            <a:endParaRPr lang="ru-RU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321040" y="2220686"/>
            <a:ext cx="3870959" cy="11887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ДОПОЛНИТЕЛЬНОЕ ОБРАЗОВАНИЕ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44,1</a:t>
            </a:r>
            <a:endParaRPr 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6997" y="2364377"/>
            <a:ext cx="3112226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ДОШКОЛЬНОЕ ОБРАЗОВАНИЕ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302,3 (+14,6 к 2021 г.)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02629" y="2579915"/>
            <a:ext cx="3284924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dirty="0" smtClean="0">
                <a:solidFill>
                  <a:schemeClr val="bg1"/>
                </a:solidFill>
                <a:latin typeface="Arial Black" pitchFamily="34" charset="0"/>
              </a:rPr>
              <a:t>ОБЩЕЕ ОБРАЗОВАНИЕ</a:t>
            </a:r>
          </a:p>
          <a:p>
            <a:pPr algn="ctr"/>
            <a:r>
              <a:rPr lang="ru-RU" b="0" dirty="0" smtClean="0">
                <a:solidFill>
                  <a:schemeClr val="bg1"/>
                </a:solidFill>
                <a:latin typeface="Arial Black" pitchFamily="34" charset="0"/>
              </a:rPr>
              <a:t>484,2 (+147,9 к 2021 г.)</a:t>
            </a:r>
            <a:endParaRPr lang="ru-RU" b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80015" y="3918858"/>
            <a:ext cx="2383972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МОЛОДЕЖНАЯ ПОЛИТИКА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1,0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760029" y="3918857"/>
            <a:ext cx="2155371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ДРУГИЕ ВОПРОСЫ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14,1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0965" name="Picture 5" descr="C:\Users\User\Pictures\shkoly-pita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29702" y="4245433"/>
            <a:ext cx="3162300" cy="2612571"/>
          </a:xfrm>
          <a:prstGeom prst="rect">
            <a:avLst/>
          </a:prstGeom>
          <a:noFill/>
        </p:spPr>
      </p:pic>
      <p:cxnSp>
        <p:nvCxnSpPr>
          <p:cNvPr id="21" name="Прямая со стрелкой 20"/>
          <p:cNvCxnSpPr/>
          <p:nvPr/>
        </p:nvCxnSpPr>
        <p:spPr>
          <a:xfrm rot="10800000" flipV="1">
            <a:off x="2041071" y="1632858"/>
            <a:ext cx="2155372" cy="71845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7" idx="4"/>
          </p:cNvCxnSpPr>
          <p:nvPr/>
        </p:nvCxnSpPr>
        <p:spPr>
          <a:xfrm rot="5400000">
            <a:off x="5906861" y="2273756"/>
            <a:ext cx="555172" cy="2449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3" idx="0"/>
          </p:cNvCxnSpPr>
          <p:nvPr/>
        </p:nvCxnSpPr>
        <p:spPr>
          <a:xfrm>
            <a:off x="8392888" y="1583874"/>
            <a:ext cx="1863632" cy="63681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3543302" y="2710546"/>
            <a:ext cx="2090058" cy="39188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H="1">
            <a:off x="7041138" y="2789945"/>
            <a:ext cx="2051959" cy="15784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564587" y="979716"/>
            <a:ext cx="1306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  <a:latin typeface="Arial Black" pitchFamily="34" charset="0"/>
              </a:rPr>
              <a:t>МЛН.РУБ.</a:t>
            </a:r>
            <a:endParaRPr lang="ru-RU" sz="16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9" name="Рисунок 18" descr="429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" y="4310744"/>
            <a:ext cx="3314700" cy="25472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"/>
            <a:ext cx="1261981" cy="122464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2" name="TextBox 21"/>
          <p:cNvSpPr txBox="1"/>
          <p:nvPr/>
        </p:nvSpPr>
        <p:spPr>
          <a:xfrm>
            <a:off x="3461656" y="4919008"/>
            <a:ext cx="54341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29 образовательных организаций</a:t>
            </a:r>
          </a:p>
          <a:p>
            <a:pPr algn="ctr"/>
            <a:endParaRPr lang="ru-RU" sz="2400" dirty="0" smtClean="0">
              <a:solidFill>
                <a:srgbClr val="FFFF00"/>
              </a:solidFill>
            </a:endParaRP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593,8 млн.руб. (70,2% расходов) – заработная плата с начислениями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8642</TotalTime>
  <Words>574</Words>
  <Application>Microsoft Office PowerPoint</Application>
  <PresentationFormat>Произвольный</PresentationFormat>
  <Paragraphs>203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Метро</vt:lpstr>
      <vt:lpstr>Worksheet</vt:lpstr>
      <vt:lpstr>Лист Microsoft Office Excel 97-2003</vt:lpstr>
      <vt:lpstr>Слайд 1</vt:lpstr>
      <vt:lpstr>Поступление доходов во все уровни бюджетов  за 2021-2022 годы</vt:lpstr>
      <vt:lpstr>Слайд 3</vt:lpstr>
      <vt:lpstr>Исполнение бюджета города Ливны в разрезе основных доходных источников</vt:lpstr>
      <vt:lpstr>Безвозмездные поступления бюджета города Ливны в 2022 году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Муниципальный долг  бюджета города Ливны</vt:lpstr>
      <vt:lpstr>Основные параметры исполнения  бюджета города Ливны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FinProff</dc:creator>
  <cp:lastModifiedBy>User</cp:lastModifiedBy>
  <cp:revision>732</cp:revision>
  <cp:lastPrinted>2016-06-10T08:17:40Z</cp:lastPrinted>
  <dcterms:created xsi:type="dcterms:W3CDTF">2016-03-25T11:58:23Z</dcterms:created>
  <dcterms:modified xsi:type="dcterms:W3CDTF">2023-05-30T12:21:09Z</dcterms:modified>
</cp:coreProperties>
</file>