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76" r:id="rId5"/>
    <p:sldId id="261" r:id="rId6"/>
    <p:sldId id="274" r:id="rId7"/>
    <p:sldId id="275" r:id="rId8"/>
    <p:sldId id="272" r:id="rId9"/>
    <p:sldId id="259" r:id="rId10"/>
    <p:sldId id="277" r:id="rId11"/>
    <p:sldId id="271" r:id="rId12"/>
    <p:sldId id="278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D33E0"/>
    <a:srgbClr val="000066"/>
    <a:srgbClr val="9933FF"/>
    <a:srgbClr val="660066"/>
    <a:srgbClr val="003300"/>
    <a:srgbClr val="CC66FF"/>
    <a:srgbClr val="9E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89" autoAdjust="0"/>
  </p:normalViewPr>
  <p:slideViewPr>
    <p:cSldViewPr snapToGrid="0">
      <p:cViewPr varScale="1">
        <p:scale>
          <a:sx n="79" d="100"/>
          <a:sy n="79" d="100"/>
        </p:scale>
        <p:origin x="-8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Relationship Id="rId4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064913722267871"/>
          <c:y val="4.5614035087719308E-2"/>
          <c:w val="0.85456039441248954"/>
          <c:h val="0.7403508771929825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glow rad="165100">
                <a:schemeClr val="accent1">
                  <a:alpha val="40000"/>
                </a:schemeClr>
              </a:glow>
            </a:effectLst>
            <a:scene3d>
              <a:camera prst="orthographicFront"/>
              <a:lightRig rig="sunrise" dir="t"/>
            </a:scene3d>
            <a:sp3d prstMaterial="matte">
              <a:bevelT prst="angle"/>
              <a:bevelB prst="angle"/>
            </a:sp3d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AA4-40BD-817F-68D0525C0F1E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6AA4-40BD-817F-68D0525C0F1E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2-6AA4-40BD-817F-68D0525C0F1E}"/>
              </c:ext>
            </c:extLst>
          </c:dPt>
          <c:dLbls>
            <c:dLbl>
              <c:idx val="0"/>
              <c:layout>
                <c:manualLayout>
                  <c:x val="-3.6613038335388919E-3"/>
                  <c:y val="-2.13877794863933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978,4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A4-40BD-817F-68D0525C0F1E}"/>
                </c:ext>
              </c:extLst>
            </c:dLbl>
            <c:dLbl>
              <c:idx val="1"/>
              <c:layout>
                <c:manualLayout>
                  <c:x val="4.4748752135183E-17"/>
                  <c:y val="-2.45567711874491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828,0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A4-40BD-817F-68D0525C0F1E}"/>
                </c:ext>
              </c:extLst>
            </c:dLbl>
            <c:dLbl>
              <c:idx val="2"/>
              <c:layout>
                <c:manualLayout>
                  <c:x val="0"/>
                  <c:y val="5.79665706239506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734,1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A4-40BD-817F-68D0525C0F1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631,9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DF4-46D2-8919-2871139ED020}"/>
                </c:ext>
              </c:extLst>
            </c:dLbl>
            <c:dLbl>
              <c:idx val="4"/>
              <c:layout>
                <c:manualLayout>
                  <c:x val="-1.220434611179623E-3"/>
                  <c:y val="-2.514164999171843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A4-40BD-817F-68D0525C0F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5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Ожидаемое поспупление 2017 года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961.4</c:v>
                </c:pt>
                <c:pt idx="1">
                  <c:v>792.1</c:v>
                </c:pt>
                <c:pt idx="2">
                  <c:v>732.9</c:v>
                </c:pt>
                <c:pt idx="3">
                  <c:v>630.29999999999995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AA4-40BD-817F-68D0525C0F1E}"/>
            </c:ext>
          </c:extLst>
        </c:ser>
        <c:dLbls/>
        <c:gapWidth val="127"/>
        <c:overlap val="-11"/>
        <c:axId val="58878976"/>
        <c:axId val="58888960"/>
      </c:barChart>
      <c:catAx>
        <c:axId val="58878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3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2" b="1" i="1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888960"/>
        <c:crosses val="autoZero"/>
        <c:auto val="1"/>
        <c:lblAlgn val="ctr"/>
        <c:lblOffset val="100"/>
      </c:catAx>
      <c:valAx>
        <c:axId val="58888960"/>
        <c:scaling>
          <c:orientation val="minMax"/>
        </c:scaling>
        <c:delete val="1"/>
        <c:axPos val="l"/>
        <c:majorGridlines>
          <c:spPr>
            <a:ln w="953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58878976"/>
        <c:crosses val="autoZero"/>
        <c:crossBetween val="between"/>
      </c:valAx>
      <c:spPr>
        <a:noFill/>
        <a:ln w="25427">
          <a:noFill/>
        </a:ln>
      </c:spPr>
    </c:plotArea>
    <c:legend>
      <c:legendPos val="r"/>
      <c:layout>
        <c:manualLayout>
          <c:xMode val="edge"/>
          <c:yMode val="edge"/>
          <c:x val="0.21002065225214869"/>
          <c:y val="0.94105591850498049"/>
          <c:w val="0.57984270615903399"/>
          <c:h val="5.8944081495019722E-2"/>
        </c:manualLayout>
      </c:layout>
      <c:txPr>
        <a:bodyPr/>
        <a:lstStyle/>
        <a:p>
          <a:pPr>
            <a:defRPr sz="2200"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7D1-4034-9744-92B99D7A1F5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82,3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D1-4034-9744-92B99D7A1F53}"/>
                </c:ext>
              </c:extLst>
            </c:dLbl>
            <c:dLbl>
              <c:idx val="2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7D1-4034-9744-92B99D7A1F53}"/>
                </c:ext>
              </c:extLst>
            </c:dLbl>
            <c:dLbl>
              <c:idx val="3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7D1-4034-9744-92B99D7A1F53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0.78900000000000003</c:v>
                </c:pt>
                <c:pt idx="1">
                  <c:v>0.81599999999999995</c:v>
                </c:pt>
                <c:pt idx="2">
                  <c:v>0.82099999999999995</c:v>
                </c:pt>
                <c:pt idx="3">
                  <c:v>0.78700000000000003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D1-4034-9744-92B99D7A1F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часть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17,7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3C5-4F45-8665-2C9190C842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0.21100000000000002</c:v>
                </c:pt>
                <c:pt idx="1">
                  <c:v>0.18400000000000002</c:v>
                </c:pt>
                <c:pt idx="2">
                  <c:v>0.17900000000000002</c:v>
                </c:pt>
                <c:pt idx="3">
                  <c:v>0.21300000000000002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D1-4034-9744-92B99D7A1F53}"/>
            </c:ext>
          </c:extLst>
        </c:ser>
        <c:dLbls/>
        <c:shape val="box"/>
        <c:axId val="73967104"/>
        <c:axId val="73968640"/>
        <c:axId val="0"/>
      </c:bar3DChart>
      <c:catAx>
        <c:axId val="73967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968640"/>
        <c:crosses val="autoZero"/>
        <c:auto val="1"/>
        <c:lblAlgn val="ctr"/>
        <c:lblOffset val="100"/>
      </c:catAx>
      <c:valAx>
        <c:axId val="73968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96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7145104712657185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explosion val="2"/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0EB-4BDC-ABA6-7C487C36E0A3}"/>
              </c:ext>
            </c:extLst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0EB-4BDC-ABA6-7C487C36E0A3}"/>
              </c:ext>
            </c:extLst>
          </c:dPt>
          <c:dLbls>
            <c:dLbl>
              <c:idx val="0"/>
              <c:layout>
                <c:manualLayout>
                  <c:x val="-8.0844918959617568E-2"/>
                  <c:y val="2.2563215418968163E-2"/>
                </c:manualLayout>
              </c:layout>
              <c:tx>
                <c:rich>
                  <a:bodyPr/>
                  <a:lstStyle/>
                  <a:p>
                    <a:r>
                      <a:rPr lang="ru-RU" sz="2500" baseline="0" dirty="0" smtClean="0"/>
                      <a:t>Налоговые </a:t>
                    </a:r>
                    <a:r>
                      <a:rPr lang="ru-RU" sz="2500" baseline="0" dirty="0"/>
                      <a:t>и </a:t>
                    </a:r>
                    <a:r>
                      <a:rPr lang="ru-RU" sz="2500" baseline="0" dirty="0" smtClean="0"/>
                      <a:t>неналоговые поступления  38,0%</a:t>
                    </a:r>
                    <a:endParaRPr lang="ru-RU" sz="2500" baseline="0" dirty="0"/>
                  </a:p>
                </c:rich>
              </c:tx>
              <c:showVal val="1"/>
              <c:showCatName val="1"/>
              <c:showSer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25938051486274"/>
                      <c:h val="0.265265671641791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0EB-4BDC-ABA6-7C487C36E0A3}"/>
                </c:ext>
              </c:extLst>
            </c:dLbl>
            <c:dLbl>
              <c:idx val="1"/>
              <c:layout>
                <c:manualLayout>
                  <c:x val="0.12281853837485784"/>
                  <c:y val="-0.27437809378305333"/>
                </c:manualLayout>
              </c:layout>
              <c:tx>
                <c:rich>
                  <a:bodyPr/>
                  <a:lstStyle/>
                  <a:p>
                    <a:r>
                      <a:rPr lang="ru-RU" sz="2500" baseline="0" dirty="0" smtClean="0"/>
                      <a:t>Безвозмездные поступления 62,0%</a:t>
                    </a:r>
                    <a:endParaRPr lang="ru-RU" sz="2500" baseline="0" dirty="0"/>
                  </a:p>
                </c:rich>
              </c:tx>
              <c:showVal val="1"/>
              <c:showCatName val="1"/>
              <c:showSerName val="1"/>
              <c:showPercent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618250382078399"/>
                      <c:h val="0.298698507462686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0EB-4BDC-ABA6-7C487C36E0A3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5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SerName val="1"/>
            <c:showPercent val="1"/>
            <c:separator>;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Налоговые и неналоговые - 314,7 млн.руб.</c:v>
                </c:pt>
                <c:pt idx="1">
                  <c:v>Безвозмездные поступления - 513,3 млн.руб.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314.7</c:v>
                </c:pt>
                <c:pt idx="1">
                  <c:v>513.29999999999995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0EB-4BDC-ABA6-7C487C36E0A3}"/>
            </c:ext>
          </c:extLst>
        </c:ser>
        <c:dLbls/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3721872223564435E-2"/>
          <c:y val="0.79121137618991655"/>
          <c:w val="0.86562959408467299"/>
          <c:h val="0.13118946997296979"/>
        </c:manualLayout>
      </c:layout>
      <c:overlay val="1"/>
    </c:legend>
    <c:plotVisOnly val="1"/>
    <c:dispBlanksAs val="zero"/>
  </c:chart>
  <c:spPr>
    <a:noFill/>
    <a:ln>
      <a:noFill/>
    </a:ln>
  </c:spPr>
  <c:txPr>
    <a:bodyPr/>
    <a:lstStyle/>
    <a:p>
      <a:pPr>
        <a:defRPr sz="242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 w="19050">
                <a:solidFill>
                  <a:schemeClr val="tx1">
                    <a:alpha val="7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AB-4BC8-B08E-D080D6E8298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AB-4BC8-B08E-D080D6E8298D}"/>
              </c:ext>
            </c:extLst>
          </c:dPt>
          <c:dPt>
            <c:idx val="2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AB-4BC8-B08E-D080D6E8298D}"/>
              </c:ext>
            </c:extLst>
          </c:dPt>
          <c:dPt>
            <c:idx val="3"/>
            <c:spPr>
              <a:solidFill>
                <a:srgbClr val="FD33E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AB-4BC8-B08E-D080D6E8298D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AB-4BC8-B08E-D080D6E8298D}"/>
              </c:ext>
            </c:extLst>
          </c:dPt>
          <c:dLbls>
            <c:dLbl>
              <c:idx val="0"/>
              <c:layout>
                <c:manualLayout>
                  <c:x val="-0.14009245465661546"/>
                  <c:y val="-9.17865058642855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AB-4BC8-B08E-D080D6E82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-58,6%</c:v>
                </c:pt>
                <c:pt idx="1">
                  <c:v>Единый налог на вмененный доход -10%</c:v>
                </c:pt>
                <c:pt idx="2">
                  <c:v>Налоги на имущество -9,6%</c:v>
                </c:pt>
                <c:pt idx="3">
                  <c:v>Доходы от использования имущества -12,5%</c:v>
                </c:pt>
                <c:pt idx="4">
                  <c:v>Прочие доходы -9,3%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184.3</c:v>
                </c:pt>
                <c:pt idx="1">
                  <c:v>31.5</c:v>
                </c:pt>
                <c:pt idx="2">
                  <c:v>30.1</c:v>
                </c:pt>
                <c:pt idx="3">
                  <c:v>39.4</c:v>
                </c:pt>
                <c:pt idx="4" formatCode="#,##0.0">
                  <c:v>29.4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5AB-4BC8-B08E-D080D6E829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5AB-4BC8-B08E-D080D6E8298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5AB-4BC8-B08E-D080D6E8298D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5AB-4BC8-B08E-D080D6E8298D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E5AB-4BC8-B08E-D080D6E8298D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E5AB-4BC8-B08E-D080D6E8298D}"/>
              </c:ext>
            </c:extLst>
          </c:dPt>
          <c:cat>
            <c:strRef>
              <c:f>Лист1!$A$2:$A$6</c:f>
              <c:strCache>
                <c:ptCount val="5"/>
                <c:pt idx="0">
                  <c:v>Налог на доходы физических лиц -58,6%</c:v>
                </c:pt>
                <c:pt idx="1">
                  <c:v>Единый налог на вмененный доход -10%</c:v>
                </c:pt>
                <c:pt idx="2">
                  <c:v>Налоги на имущество -9,6%</c:v>
                </c:pt>
                <c:pt idx="3">
                  <c:v>Доходы от использования имущества -12,5%</c:v>
                </c:pt>
                <c:pt idx="4">
                  <c:v>Прочие доходы -9,3%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E5AB-4BC8-B08E-D080D6E8298D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1531226260117977E-2"/>
          <c:w val="0.22470284271609328"/>
          <c:h val="0.866466610100454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28575"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 w="19050">
                <a:solidFill>
                  <a:schemeClr val="tx1">
                    <a:alpha val="7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F8-4844-B6BA-0D55C10AFB3B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F8-4844-B6BA-0D55C10AFB3B}"/>
              </c:ext>
            </c:extLst>
          </c:dPt>
          <c:dPt>
            <c:idx val="2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F8-4844-B6BA-0D55C10AFB3B}"/>
              </c:ext>
            </c:extLst>
          </c:dPt>
          <c:dLbls>
            <c:dLbl>
              <c:idx val="1"/>
              <c:layout>
                <c:manualLayout>
                  <c:x val="-0.10146533002925442"/>
                  <c:y val="4.69689338839435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F8-4844-B6BA-0D55C10AFB3B}"/>
                </c:ext>
              </c:extLst>
            </c:dLbl>
            <c:dLbl>
              <c:idx val="2"/>
              <c:layout>
                <c:manualLayout>
                  <c:x val="0.1223008662563439"/>
                  <c:y val="-0.1758053059871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1F8-4844-B6BA-0D55C10AF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- 3,7%</c:v>
                </c:pt>
                <c:pt idx="1">
                  <c:v>Субсидии - 29,8 % </c:v>
                </c:pt>
                <c:pt idx="2">
                  <c:v>Субвенции -66,5%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</c:v>
                </c:pt>
                <c:pt idx="1">
                  <c:v>153</c:v>
                </c:pt>
                <c:pt idx="2">
                  <c:v>305.39999999999992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F8-4844-B6BA-0D55C10AFB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1F8-4844-B6BA-0D55C10AFB3B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1F8-4844-B6BA-0D55C10AFB3B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1F8-4844-B6BA-0D55C10AFB3B}"/>
              </c:ext>
            </c:extLst>
          </c:dPt>
          <c:cat>
            <c:strRef>
              <c:f>Лист1!$A$2:$A$4</c:f>
              <c:strCache>
                <c:ptCount val="3"/>
                <c:pt idx="0">
                  <c:v>Дотация - 3,7%</c:v>
                </c:pt>
                <c:pt idx="1">
                  <c:v>Субсидии - 29,8 % </c:v>
                </c:pt>
                <c:pt idx="2">
                  <c:v>Субвенции -66,5%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1F8-4844-B6BA-0D55C10AFB3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1531226260117977E-2"/>
          <c:w val="0.25381778797648724"/>
          <c:h val="0.866466610100454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2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28575"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261814084292125E-2"/>
          <c:y val="4.9402237788763556E-2"/>
          <c:w val="0.92462076678980654"/>
          <c:h val="0.7303955930063594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5.5923126573057683E-3"/>
                  <c:y val="-7.299011376687417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2C1-4F31-97AD-69E0386C4E83}"/>
                </c:ext>
              </c:extLst>
            </c:dLbl>
            <c:dLbl>
              <c:idx val="2"/>
              <c:layout>
                <c:manualLayout>
                  <c:x val="1.9013863034839679E-2"/>
                  <c:y val="-4.86600758445827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2C1-4F31-97AD-69E0386C4E83}"/>
                </c:ext>
              </c:extLst>
            </c:dLbl>
            <c:dLbl>
              <c:idx val="3"/>
              <c:layout>
                <c:manualLayout>
                  <c:x val="1.5658475440456274E-2"/>
                  <c:y val="-7.299011376687417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2C1-4F31-97AD-69E0386C4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Культура</c:v>
                </c:pt>
                <c:pt idx="1">
                  <c:v>Социальная политика</c:v>
                </c:pt>
                <c:pt idx="2">
                  <c:v>Физическая культура спорт</c:v>
                </c:pt>
                <c:pt idx="3">
                  <c:v>Обслуживание муниципального долга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24.8</c:v>
                </c:pt>
                <c:pt idx="1">
                  <c:v>31.6</c:v>
                </c:pt>
                <c:pt idx="2">
                  <c:v>7.6</c:v>
                </c:pt>
                <c:pt idx="3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2C1-4F31-97AD-69E0386C4E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0132325566300922E-2"/>
                  <c:y val="-1.45980227533748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2C1-4F31-97AD-69E0386C4E83}"/>
                </c:ext>
              </c:extLst>
            </c:dLbl>
            <c:dLbl>
              <c:idx val="1"/>
              <c:layout>
                <c:manualLayout>
                  <c:x val="2.2369250629223254E-2"/>
                  <c:y val="-7.29901137668741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2C1-4F31-97AD-69E0386C4E83}"/>
                </c:ext>
              </c:extLst>
            </c:dLbl>
            <c:dLbl>
              <c:idx val="2"/>
              <c:layout>
                <c:manualLayout>
                  <c:x val="2.0132325566300839E-2"/>
                  <c:y val="-4.86600758445827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2C1-4F31-97AD-69E0386C4E83}"/>
                </c:ext>
              </c:extLst>
            </c:dLbl>
            <c:dLbl>
              <c:idx val="3"/>
              <c:layout>
                <c:manualLayout>
                  <c:x val="2.2369250629223254E-2"/>
                  <c:y val="-9.732015168916554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2C1-4F31-97AD-69E0386C4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Культура</c:v>
                </c:pt>
                <c:pt idx="1">
                  <c:v>Социальная политика</c:v>
                </c:pt>
                <c:pt idx="2">
                  <c:v>Физическая культура спорт</c:v>
                </c:pt>
                <c:pt idx="3">
                  <c:v>Обслуживание муниципального долга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26.6</c:v>
                </c:pt>
                <c:pt idx="1">
                  <c:v>42.8</c:v>
                </c:pt>
                <c:pt idx="2">
                  <c:v>6.8</c:v>
                </c:pt>
                <c:pt idx="3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2C1-4F31-97AD-69E0386C4E83}"/>
            </c:ext>
          </c:extLst>
        </c:ser>
        <c:dLbls/>
        <c:shape val="box"/>
        <c:axId val="74939008"/>
        <c:axId val="79397248"/>
        <c:axId val="0"/>
      </c:bar3DChart>
      <c:catAx>
        <c:axId val="74939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397248"/>
        <c:crosses val="autoZero"/>
        <c:auto val="1"/>
        <c:lblAlgn val="ctr"/>
        <c:lblOffset val="100"/>
      </c:catAx>
      <c:valAx>
        <c:axId val="793972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500" b="1" i="1" baseline="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Млн.руб</a:t>
                </a:r>
                <a:r>
                  <a:rPr lang="ru-RU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6.901486260568479E-2"/>
              <c:y val="5.5206771796696683E-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93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473194019871474"/>
          <c:y val="2.5598648246082038E-2"/>
          <c:w val="0.45338428708097406"/>
          <c:h val="4.796234941176490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Y val="4"/>
      <c:perspective val="0"/>
    </c:view3D>
    <c:plotArea>
      <c:layout>
        <c:manualLayout>
          <c:layoutTarget val="inner"/>
          <c:xMode val="edge"/>
          <c:yMode val="edge"/>
          <c:x val="0.3413544582599724"/>
          <c:y val="9.3425867169555088E-2"/>
          <c:w val="0.65864554174002765"/>
          <c:h val="0.7974034516968013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103-4527-B588-39EF2F1D3BD8}"/>
              </c:ext>
            </c:extLst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103-4527-B588-39EF2F1D3BD8}"/>
              </c:ext>
            </c:extLst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103-4527-B588-39EF2F1D3BD8}"/>
              </c:ext>
            </c:extLst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103-4527-B588-39EF2F1D3BD8}"/>
              </c:ext>
            </c:extLst>
          </c:dPt>
          <c:dPt>
            <c:idx val="4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103-4527-B588-39EF2F1D3BD8}"/>
              </c:ext>
            </c:extLst>
          </c:dPt>
          <c:dPt>
            <c:idx val="5"/>
            <c:spPr>
              <a:solidFill>
                <a:schemeClr val="tx2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103-4527-B588-39EF2F1D3BD8}"/>
              </c:ext>
            </c:extLst>
          </c:dPt>
          <c:dPt>
            <c:idx val="6"/>
            <c:spPr>
              <a:solidFill>
                <a:srgbClr val="0066CC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103-4527-B588-39EF2F1D3BD8}"/>
              </c:ext>
            </c:extLst>
          </c:dPt>
          <c:dPt>
            <c:idx val="7"/>
            <c:spPr>
              <a:solidFill>
                <a:srgbClr val="CCCCFF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103-4527-B588-39EF2F1D3BD8}"/>
              </c:ext>
            </c:extLst>
          </c:dPt>
          <c:dLbls>
            <c:dLbl>
              <c:idx val="0"/>
              <c:layout>
                <c:manualLayout>
                  <c:x val="-3.7973300777379614E-2"/>
                  <c:y val="5.56659792493566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03-4527-B588-39EF2F1D3BD8}"/>
                </c:ext>
              </c:extLst>
            </c:dLbl>
            <c:dLbl>
              <c:idx val="3"/>
              <c:layout>
                <c:manualLayout>
                  <c:x val="0.13364188602834828"/>
                  <c:y val="-0.2361857744144459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500" baseline="0">
                        <a:latin typeface="Times New Roman" panose="02020603050405020304" pitchFamily="18" charset="0"/>
                      </a:defRPr>
                    </a:pPr>
                    <a:r>
                      <a:rPr lang="en-US" dirty="0" smtClean="0"/>
                      <a:t>580,6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702921608330923"/>
                      <c:h val="8.16833386945522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103-4527-B588-39EF2F1D3BD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103-4527-B588-39EF2F1D3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5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Sheet1!$B$1:$I$1</c:f>
              <c:strCache>
                <c:ptCount val="8"/>
                <c:pt idx="0">
                  <c:v>Общегосударственные вопросы -8,3%</c:v>
                </c:pt>
                <c:pt idx="1">
                  <c:v>Национальная экономика -9,5%</c:v>
                </c:pt>
                <c:pt idx="2">
                  <c:v>Жилищно- коммунальное хозяйство -3,0%</c:v>
                </c:pt>
                <c:pt idx="3">
                  <c:v>Образование -69,2%</c:v>
                </c:pt>
                <c:pt idx="4">
                  <c:v>Культура -3,2%</c:v>
                </c:pt>
                <c:pt idx="5">
                  <c:v>Социальная политика -5,1%</c:v>
                </c:pt>
                <c:pt idx="6">
                  <c:v>Физическая культура и спорт -0,8%</c:v>
                </c:pt>
                <c:pt idx="7">
                  <c:v>Обслуживание муниципального долга -0,9%</c:v>
                </c:pt>
              </c:strCache>
            </c:strRef>
          </c:cat>
          <c:val>
            <c:numRef>
              <c:f>Sheet1!$B$2:$I$2</c:f>
              <c:numCache>
                <c:formatCode>0.0</c:formatCode>
                <c:ptCount val="8"/>
                <c:pt idx="0">
                  <c:v>69.400000000000006</c:v>
                </c:pt>
                <c:pt idx="1">
                  <c:v>80</c:v>
                </c:pt>
                <c:pt idx="2">
                  <c:v>25.3</c:v>
                </c:pt>
                <c:pt idx="3">
                  <c:v>580.6</c:v>
                </c:pt>
                <c:pt idx="4">
                  <c:v>26.6</c:v>
                </c:pt>
                <c:pt idx="5">
                  <c:v>42.4</c:v>
                </c:pt>
                <c:pt idx="6">
                  <c:v>6.8</c:v>
                </c:pt>
                <c:pt idx="7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103-4527-B588-39EF2F1D3BD8}"/>
            </c:ext>
          </c:extLst>
        </c:ser>
        <c:dLbls>
          <c:showPercent val="1"/>
        </c:dLbls>
      </c:pie3DChart>
      <c:spPr>
        <a:noFill/>
        <a:ln w="12700">
          <a:noFill/>
          <a:prstDash val="solid"/>
        </a:ln>
      </c:spPr>
    </c:plotArea>
    <c:legend>
      <c:legendPos val="t"/>
      <c:layout>
        <c:manualLayout>
          <c:xMode val="edge"/>
          <c:yMode val="edge"/>
          <c:x val="1.8654014791396663E-2"/>
          <c:y val="0.11968217934165722"/>
          <c:w val="0.31820252870473931"/>
          <c:h val="0.88031782065834263"/>
        </c:manualLayout>
      </c:layout>
    </c:legend>
    <c:plotVisOnly val="1"/>
    <c:dispBlanksAs val="zero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Y val="4"/>
      <c:perspective val="0"/>
    </c:view3D>
    <c:plotArea>
      <c:layout>
        <c:manualLayout>
          <c:layoutTarget val="inner"/>
          <c:xMode val="edge"/>
          <c:yMode val="edge"/>
          <c:x val="0.25341694018071287"/>
          <c:y val="9.3425867169555088E-2"/>
          <c:w val="0.74658305981928708"/>
          <c:h val="0.9034295672133292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rgbClr val="7030A0"/>
              </a:solidFill>
              <a:prstDash val="solid"/>
            </a:ln>
          </c:spPr>
          <c:dPt>
            <c:idx val="0"/>
            <c:spPr>
              <a:solidFill>
                <a:srgbClr val="00FF00"/>
              </a:solidFill>
              <a:ln w="12700">
                <a:solidFill>
                  <a:srgbClr val="7030A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46-4E32-B78A-C7883224EB73}"/>
              </c:ext>
            </c:extLst>
          </c:dPt>
          <c:dPt>
            <c:idx val="1"/>
            <c:spPr>
              <a:solidFill>
                <a:srgbClr val="00B0F0"/>
              </a:solidFill>
              <a:ln w="12700">
                <a:solidFill>
                  <a:srgbClr val="7030A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46-4E32-B78A-C7883224EB73}"/>
              </c:ext>
            </c:extLst>
          </c:dPt>
          <c:dPt>
            <c:idx val="2"/>
            <c:spPr>
              <a:solidFill>
                <a:srgbClr val="FD33E0"/>
              </a:solidFill>
              <a:ln w="12700">
                <a:solidFill>
                  <a:srgbClr val="7030A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46-4E32-B78A-C7883224EB73}"/>
              </c:ext>
            </c:extLst>
          </c:dPt>
          <c:dPt>
            <c:idx val="3"/>
            <c:spPr>
              <a:solidFill>
                <a:schemeClr val="folHlink"/>
              </a:solidFill>
              <a:ln w="12700">
                <a:solidFill>
                  <a:srgbClr val="7030A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246-4E32-B78A-C7883224EB73}"/>
              </c:ext>
            </c:extLst>
          </c:dPt>
          <c:dPt>
            <c:idx val="4"/>
            <c:spPr>
              <a:solidFill>
                <a:schemeClr val="bg2"/>
              </a:solidFill>
              <a:ln w="12700">
                <a:solidFill>
                  <a:srgbClr val="7030A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246-4E32-B78A-C7883224EB73}"/>
              </c:ext>
            </c:extLst>
          </c:dPt>
          <c:dLbls>
            <c:dLbl>
              <c:idx val="0"/>
              <c:layout>
                <c:manualLayout>
                  <c:x val="-0.18781420329401263"/>
                  <c:y val="-0.2443576696802680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500" baseline="0">
                        <a:latin typeface="Times New Roman" panose="02020603050405020304" pitchFamily="18" charset="0"/>
                      </a:defRPr>
                    </a:pPr>
                    <a:r>
                      <a:rPr lang="en-US" dirty="0" smtClean="0"/>
                      <a:t>320,9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4214636968469777E-2"/>
                      <c:h val="8.00064811684912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246-4E32-B78A-C7883224EB73}"/>
                </c:ext>
              </c:extLst>
            </c:dLbl>
            <c:dLbl>
              <c:idx val="1"/>
              <c:layout>
                <c:manualLayout>
                  <c:x val="0.18096214687077919"/>
                  <c:y val="-0.214696796719516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197,9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46-4E32-B78A-C7883224EB73}"/>
                </c:ext>
              </c:extLst>
            </c:dLbl>
            <c:dLbl>
              <c:idx val="3"/>
              <c:layout>
                <c:manualLayout>
                  <c:x val="2.6612669945039049E-2"/>
                  <c:y val="-9.671661687093819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6531674862597631E-2"/>
                      <c:h val="5.35539770249051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246-4E32-B78A-C7883224E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5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Sheet1!$B$1:$F$1</c:f>
              <c:strCache>
                <c:ptCount val="5"/>
                <c:pt idx="0">
                  <c:v>Общее образование -55,3%</c:v>
                </c:pt>
                <c:pt idx="1">
                  <c:v>Дошкольное образование-34,1%</c:v>
                </c:pt>
                <c:pt idx="2">
                  <c:v>Дополнительное образование -6,7%</c:v>
                </c:pt>
                <c:pt idx="3">
                  <c:v>Молодежная политика - 0,4%</c:v>
                </c:pt>
                <c:pt idx="4">
                  <c:v>Другие вопросы в области образования -3,5%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320.89999999999992</c:v>
                </c:pt>
                <c:pt idx="1">
                  <c:v>197.9</c:v>
                </c:pt>
                <c:pt idx="2">
                  <c:v>39.300000000000011</c:v>
                </c:pt>
                <c:pt idx="3">
                  <c:v>2.2999999999999998</c:v>
                </c:pt>
                <c:pt idx="4">
                  <c:v>20.2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246-4E32-B78A-C7883224EB73}"/>
            </c:ext>
          </c:extLst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1.2978908960130386E-3"/>
          <c:y val="0.17847560224382314"/>
          <c:w val="0.24206542015629595"/>
          <c:h val="0.73085618893662485"/>
        </c:manualLayout>
      </c:layout>
    </c:legend>
    <c:plotVisOnly val="1"/>
    <c:dispBlanksAs val="zero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Y val="4"/>
      <c:perspective val="0"/>
    </c:view3D>
    <c:plotArea>
      <c:layout>
        <c:manualLayout>
          <c:layoutTarget val="inner"/>
          <c:xMode val="edge"/>
          <c:yMode val="edge"/>
          <c:x val="0.3413544582599724"/>
          <c:y val="9.3425867169555088E-2"/>
          <c:w val="0.65864554174002765"/>
          <c:h val="0.7974034516968013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103-4527-B588-39EF2F1D3BD8}"/>
              </c:ext>
            </c:extLst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103-4527-B588-39EF2F1D3BD8}"/>
              </c:ext>
            </c:extLst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103-4527-B588-39EF2F1D3BD8}"/>
              </c:ext>
            </c:extLst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103-4527-B588-39EF2F1D3BD8}"/>
              </c:ext>
            </c:extLst>
          </c:dPt>
          <c:dPt>
            <c:idx val="4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103-4527-B588-39EF2F1D3BD8}"/>
              </c:ext>
            </c:extLst>
          </c:dPt>
          <c:dPt>
            <c:idx val="5"/>
            <c:spPr>
              <a:solidFill>
                <a:schemeClr val="tx2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103-4527-B588-39EF2F1D3BD8}"/>
              </c:ext>
            </c:extLst>
          </c:dPt>
          <c:dPt>
            <c:idx val="6"/>
            <c:spPr>
              <a:solidFill>
                <a:srgbClr val="0066CC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103-4527-B588-39EF2F1D3BD8}"/>
              </c:ext>
            </c:extLst>
          </c:dPt>
          <c:dPt>
            <c:idx val="7"/>
            <c:spPr>
              <a:solidFill>
                <a:srgbClr val="CCCCFF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103-4527-B588-39EF2F1D3BD8}"/>
              </c:ext>
            </c:extLst>
          </c:dPt>
          <c:dLbls>
            <c:dLbl>
              <c:idx val="0"/>
              <c:layout>
                <c:manualLayout>
                  <c:x val="-3.7973300777379614E-2"/>
                  <c:y val="5.56659792493566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03-4527-B588-39EF2F1D3BD8}"/>
                </c:ext>
              </c:extLst>
            </c:dLbl>
            <c:dLbl>
              <c:idx val="3"/>
              <c:layout>
                <c:manualLayout>
                  <c:x val="0.13364188602834828"/>
                  <c:y val="-0.2361857744144459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500" baseline="0">
                        <a:latin typeface="Times New Roman" panose="02020603050405020304" pitchFamily="18" charset="0"/>
                      </a:defRPr>
                    </a:pPr>
                    <a:r>
                      <a:rPr lang="en-US" dirty="0" smtClean="0"/>
                      <a:t>580,6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702921608330923"/>
                      <c:h val="8.16833386945522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103-4527-B588-39EF2F1D3BD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103-4527-B588-39EF2F1D3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5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Sheet1!$B$1:$I$1</c:f>
              <c:strCache>
                <c:ptCount val="8"/>
                <c:pt idx="0">
                  <c:v>Общегосударственные вопросы -8,3%</c:v>
                </c:pt>
                <c:pt idx="1">
                  <c:v>Национальная экономика -9,5%</c:v>
                </c:pt>
                <c:pt idx="2">
                  <c:v>Жилищно- коммунальное хозяйство -3,0%</c:v>
                </c:pt>
                <c:pt idx="3">
                  <c:v>Образование -69,2%</c:v>
                </c:pt>
                <c:pt idx="4">
                  <c:v>Культура -3,2%</c:v>
                </c:pt>
                <c:pt idx="5">
                  <c:v>Социальная политика -5,1%</c:v>
                </c:pt>
                <c:pt idx="6">
                  <c:v>Физическая культура и спорт -0,8%</c:v>
                </c:pt>
                <c:pt idx="7">
                  <c:v>Обслуживание муниципального долга -0,9%</c:v>
                </c:pt>
              </c:strCache>
            </c:strRef>
          </c:cat>
          <c:val>
            <c:numRef>
              <c:f>Sheet1!$B$2:$I$2</c:f>
              <c:numCache>
                <c:formatCode>0.0</c:formatCode>
                <c:ptCount val="8"/>
                <c:pt idx="0">
                  <c:v>69.400000000000006</c:v>
                </c:pt>
                <c:pt idx="1">
                  <c:v>80</c:v>
                </c:pt>
                <c:pt idx="2">
                  <c:v>25.3</c:v>
                </c:pt>
                <c:pt idx="3">
                  <c:v>580.6</c:v>
                </c:pt>
                <c:pt idx="4">
                  <c:v>26.6</c:v>
                </c:pt>
                <c:pt idx="5">
                  <c:v>42.4</c:v>
                </c:pt>
                <c:pt idx="6">
                  <c:v>6.8</c:v>
                </c:pt>
                <c:pt idx="7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103-4527-B588-39EF2F1D3BD8}"/>
            </c:ext>
          </c:extLst>
        </c:ser>
        <c:dLbls>
          <c:showPercent val="1"/>
        </c:dLbls>
      </c:pie3DChart>
      <c:spPr>
        <a:noFill/>
        <a:ln w="12700">
          <a:noFill/>
          <a:prstDash val="solid"/>
        </a:ln>
      </c:spPr>
    </c:plotArea>
    <c:legend>
      <c:legendPos val="t"/>
      <c:layout>
        <c:manualLayout>
          <c:xMode val="edge"/>
          <c:yMode val="edge"/>
          <c:x val="1.8654014791396663E-2"/>
          <c:y val="0.11968217934165722"/>
          <c:w val="0.31820252870473931"/>
          <c:h val="0.88031782065834263"/>
        </c:manualLayout>
      </c:layout>
    </c:legend>
    <c:plotVisOnly val="1"/>
    <c:dispBlanksAs val="zero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0.69275</cdr:x>
      <cdr:y>0.89462</cdr:y>
    </cdr:from>
    <cdr:to>
      <cdr:x>0.76873</cdr:x>
      <cdr:y>0.90459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58070" y="4757716"/>
          <a:ext cx="609600" cy="53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0.73124</cdr:x>
      <cdr:y>0.86721</cdr:y>
    </cdr:from>
    <cdr:to>
      <cdr:x>0.9823</cdr:x>
      <cdr:y>0.91705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866918" y="4611942"/>
          <a:ext cx="2014331" cy="265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0.30375</cdr:x>
      <cdr:y>0.32957</cdr:y>
    </cdr:from>
    <cdr:to>
      <cdr:x>0.40257</cdr:x>
      <cdr:y>0.38927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3060" y="1810815"/>
          <a:ext cx="1054969" cy="327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0.40926</cdr:x>
      <cdr:y>0.1715</cdr:y>
    </cdr:from>
    <cdr:to>
      <cdr:x>0.50807</cdr:x>
      <cdr:y>0.2312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69495" y="942324"/>
          <a:ext cx="1054969" cy="327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0.28803</cdr:x>
      <cdr:y>0.53979</cdr:y>
    </cdr:from>
    <cdr:to>
      <cdr:x>0.38684</cdr:x>
      <cdr:y>0.59949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75199" y="2965864"/>
          <a:ext cx="1054969" cy="327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0.33457</cdr:x>
      <cdr:y>0.72782</cdr:y>
    </cdr:from>
    <cdr:to>
      <cdr:x>0.43338</cdr:x>
      <cdr:y>0.78752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572044" y="3998975"/>
          <a:ext cx="1054969" cy="327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0.56836</cdr:x>
      <cdr:y>0.54634</cdr:y>
    </cdr:from>
    <cdr:to>
      <cdr:x>0.66717</cdr:x>
      <cdr:y>0.60603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068094" y="3001810"/>
          <a:ext cx="1054969" cy="327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0.36089</cdr:x>
      <cdr:y>0.53219</cdr:y>
    </cdr:from>
    <cdr:to>
      <cdr:x>0.49174</cdr:x>
      <cdr:y>0.60894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36553" y="2621667"/>
          <a:ext cx="1499907" cy="378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0.57511</cdr:x>
      <cdr:y>0</cdr:y>
    </cdr:from>
    <cdr:to>
      <cdr:x>0.70776</cdr:x>
      <cdr:y>0.06981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592075" y="0"/>
          <a:ext cx="1520456" cy="34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0.54986</cdr:x>
      <cdr:y>0.4154</cdr:y>
    </cdr:from>
    <cdr:to>
      <cdr:x>0.67623</cdr:x>
      <cdr:y>0.48589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302560" y="2046314"/>
          <a:ext cx="1448536" cy="347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0.77762</cdr:x>
      <cdr:y>0.04463</cdr:y>
    </cdr:from>
    <cdr:to>
      <cdr:x>0.99393</cdr:x>
      <cdr:y>0.12591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535087" y="261925"/>
          <a:ext cx="2374213" cy="4770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anchor="ctr" anchorCtr="0">
          <a:spAutoFit/>
        </a:bodyPr>
        <a:lstStyle xmlns:a="http://schemas.openxmlformats.org/drawingml/2006/main"/>
        <a:p xmlns:a="http://schemas.openxmlformats.org/drawingml/2006/main">
          <a:r>
            <a:rPr lang="ru-RU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.</a:t>
          </a:r>
          <a:r>
            <a:rPr lang="ru-RU" sz="2500" b="1" dirty="0" smtClean="0">
              <a:ln w="18000">
                <a:noFill/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838,3 </a:t>
          </a:r>
          <a:r>
            <a:rPr lang="ru-RU" sz="2500" b="1" dirty="0" err="1" smtClean="0">
              <a:ln w="18000">
                <a:noFill/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500" b="1" dirty="0" smtClean="0">
              <a:ln w="18000">
                <a:noFill/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500" dirty="0">
            <a:ln w="18000">
              <a:noFill/>
              <a:prstDash val="solid"/>
              <a:miter lim="800000"/>
            </a:ln>
            <a:noFill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0.78369</cdr:x>
      <cdr:y>0.0081</cdr:y>
    </cdr:from>
    <cdr:to>
      <cdr:x>1</cdr:x>
      <cdr:y>0.10291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01762" y="40784"/>
          <a:ext cx="2374213" cy="477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anchor="ctr" anchorCtr="0">
          <a:spAutoFit/>
        </a:bodyPr>
        <a:lstStyle xmlns:a="http://schemas.openxmlformats.org/drawingml/2006/main"/>
        <a:p xmlns:a="http://schemas.openxmlformats.org/drawingml/2006/main">
          <a:r>
            <a:rPr lang="ru-RU" sz="2500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500" b="1" dirty="0" smtClean="0">
              <a:ln w="18000">
                <a:noFill/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580,6 </a:t>
          </a:r>
          <a:r>
            <a:rPr lang="ru-RU" sz="2500" b="1" dirty="0" err="1" smtClean="0">
              <a:ln w="18000">
                <a:noFill/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500" b="1" dirty="0" smtClean="0">
              <a:ln w="18000">
                <a:noFill/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500" dirty="0">
            <a:ln w="18000">
              <a:noFill/>
              <a:prstDash val="solid"/>
              <a:miter lim="800000"/>
            </a:ln>
            <a:noFill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0.71195</cdr:x>
      <cdr:y>0.46152</cdr:y>
    </cdr:from>
    <cdr:to>
      <cdr:x>0.83692</cdr:x>
      <cdr:y>0.56359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14364" y="2322464"/>
          <a:ext cx="1371601" cy="513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5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5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0.33535</cdr:x>
      <cdr:y>0.45292</cdr:y>
    </cdr:from>
    <cdr:to>
      <cdr:x>0.46031</cdr:x>
      <cdr:y>0.55499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80790" y="2279184"/>
          <a:ext cx="1371601" cy="513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5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5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0.46212</cdr:x>
      <cdr:y>0.30373</cdr:y>
    </cdr:from>
    <cdr:to>
      <cdr:x>0.58709</cdr:x>
      <cdr:y>0.4058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72268" y="1528438"/>
          <a:ext cx="1371601" cy="513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5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5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0.63839</cdr:x>
      <cdr:y>0.24645</cdr:y>
    </cdr:from>
    <cdr:to>
      <cdr:x>0.76335</cdr:x>
      <cdr:y>0.34852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006934" y="1240204"/>
          <a:ext cx="1371601" cy="513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5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5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0.77762</cdr:x>
      <cdr:y>0.04463</cdr:y>
    </cdr:from>
    <cdr:to>
      <cdr:x>0.99393</cdr:x>
      <cdr:y>0.12591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535087" y="261925"/>
          <a:ext cx="2374213" cy="4770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anchor="ctr" anchorCtr="0">
          <a:spAutoFit/>
        </a:bodyPr>
        <a:lstStyle xmlns:a="http://schemas.openxmlformats.org/drawingml/2006/main"/>
        <a:p xmlns:a="http://schemas.openxmlformats.org/drawingml/2006/main">
          <a:r>
            <a:rPr lang="ru-RU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.</a:t>
          </a:r>
          <a:r>
            <a:rPr lang="ru-RU" sz="2500" b="1" dirty="0" smtClean="0">
              <a:ln w="18000">
                <a:noFill/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838,3 </a:t>
          </a:r>
          <a:r>
            <a:rPr lang="ru-RU" sz="2500" b="1" dirty="0" err="1" smtClean="0">
              <a:ln w="18000">
                <a:noFill/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500" b="1" dirty="0" smtClean="0">
              <a:ln w="18000">
                <a:noFill/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500" dirty="0">
            <a:ln w="18000">
              <a:noFill/>
              <a:prstDash val="solid"/>
              <a:miter lim="800000"/>
            </a:ln>
            <a:noFill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F071-A569-4448-8AA7-C3DCB53C0279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B7AD-127D-48D8-A505-93D1B7A30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0CAF-69F9-4F56-88B0-AC3CD5D1E847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54EA-EB81-4D74-A330-F72C4E23A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A91A-D26D-49D7-B674-9E3E81CB1B9E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A131-DFE8-48AF-AB2F-30D1949FB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539B-0553-4997-8C57-FDE78F7ACF22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A0F90-BD7A-427E-8982-BE3EF4427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B9C17-92A8-4DAF-932C-5EEE24894B50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8BF5-F0B9-4F57-9356-8E14AD492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490DD-A139-464B-B410-F8CE258EFB00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636A-F7C9-48F6-9C87-794B91A3A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E2151-2749-4FE0-B867-51E398F29804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4CA1-8C35-4DF8-ADC2-2048B28E7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469B-DBAD-436E-9F59-55C265EED87E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4AC4-8979-4F9D-B452-0D915B1E6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A6EBC-7412-425B-8CB1-44FEC8A237D2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A18D8-B671-44A8-9EBE-3B2D6761A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7D76-0F28-465E-B647-BB43493089B3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1A288-3934-4C83-83AE-EBC9494ED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284F-2877-4BCA-BCF0-260187C65F95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2677-46E5-426A-9AED-4285B830D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18B50C-E01F-4548-A73A-997D1064F67A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377B86-F00F-4F90-8EB9-346836524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7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Б</a:t>
            </a:r>
            <a:r>
              <a:rPr lang="ru-RU" sz="7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юджет </a:t>
            </a:r>
            <a:r>
              <a:rPr lang="ru-RU" sz="7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города Ливны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7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Орловской области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7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на 2018 год и на плановый период 2019 и 2020 годов</a:t>
            </a:r>
            <a:endParaRPr lang="ru-RU" sz="7200" dirty="0">
              <a:solidFill>
                <a:srgbClr val="0033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5960" y="166252"/>
            <a:ext cx="886968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4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бюджета  в</a:t>
            </a:r>
            <a:r>
              <a:rPr lang="ru-RU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2018году        на образование</a:t>
            </a:r>
            <a:endParaRPr lang="ru-RU" sz="4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660066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0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12"/>
          <p:cNvSpPr>
            <a:spLocks noChangeArrowheads="1"/>
          </p:cNvSpPr>
          <p:nvPr/>
        </p:nvSpPr>
        <p:spPr bwMode="auto">
          <a:xfrm>
            <a:off x="7819734" y="3076486"/>
            <a:ext cx="116971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300" b="1" dirty="0" smtClean="0">
                <a:latin typeface="Times New Roman" pitchFamily="18" charset="0"/>
              </a:rPr>
              <a:t>802,4</a:t>
            </a:r>
          </a:p>
        </p:txBody>
      </p:sp>
      <p:graphicFrame>
        <p:nvGraphicFramePr>
          <p:cNvPr id="5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6745381"/>
              </p:ext>
            </p:extLst>
          </p:nvPr>
        </p:nvGraphicFramePr>
        <p:xfrm>
          <a:off x="666529" y="977541"/>
          <a:ext cx="11188922" cy="512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7442" y="5844862"/>
            <a:ext cx="11858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 </a:t>
            </a:r>
            <a:r>
              <a:rPr lang="ru-RU" dirty="0"/>
              <a:t>детских дошкольных учреждений с численностью детей </a:t>
            </a:r>
            <a:r>
              <a:rPr lang="ru-RU" dirty="0" smtClean="0"/>
              <a:t>-2902, </a:t>
            </a:r>
          </a:p>
          <a:p>
            <a:r>
              <a:rPr lang="ru-RU" dirty="0"/>
              <a:t>9 </a:t>
            </a:r>
            <a:r>
              <a:rPr lang="ru-RU" dirty="0" smtClean="0"/>
              <a:t>общеобразовательных школ </a:t>
            </a:r>
            <a:r>
              <a:rPr lang="ru-RU" dirty="0"/>
              <a:t>с </a:t>
            </a:r>
            <a:r>
              <a:rPr lang="ru-RU" dirty="0" smtClean="0"/>
              <a:t>численностью обучающихся -5499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учреждений дополнительного образования с контингентом </a:t>
            </a:r>
            <a:r>
              <a:rPr lang="ru-RU" dirty="0" smtClean="0"/>
              <a:t>занимающихся -2688.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844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6917" y="-29771"/>
            <a:ext cx="10104120" cy="129266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rgbClr val="C00000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i="1" dirty="0" smtClean="0">
                <a:ln/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инфраструктурное и экономическое развитие в 2018 году</a:t>
            </a:r>
            <a:endParaRPr lang="ru-RU" sz="3900" b="1" i="1" dirty="0">
              <a:ln/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0"/>
            <a:ext cx="126841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8873544" y="1442434"/>
            <a:ext cx="2917493" cy="5151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105,4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97013" y="2336488"/>
            <a:ext cx="4826649" cy="18105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повышению безопасности движения на дорогах города -13,4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2581" y="2338759"/>
            <a:ext cx="5512158" cy="18082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сети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общего пользования местного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и искусственных сооружений на них -79,3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5103" y="4854675"/>
            <a:ext cx="5339635" cy="17386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в региональный фонд за муниципальное жилье – 2,1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11337925" y="57912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6318" y="507107"/>
            <a:ext cx="2174148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9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7626" y="495193"/>
            <a:ext cx="2530720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64389" y="4854676"/>
            <a:ext cx="4559274" cy="17386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 по благоустройству города,  содержание   кладбища, пляжа  -10,6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5960" y="166252"/>
            <a:ext cx="886968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4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бюджета  на </a:t>
            </a:r>
            <a:r>
              <a:rPr lang="ru-RU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2018год в       разрезе отраслей</a:t>
            </a:r>
            <a:endParaRPr lang="ru-RU" sz="4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660066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0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12"/>
          <p:cNvSpPr>
            <a:spLocks noChangeArrowheads="1"/>
          </p:cNvSpPr>
          <p:nvPr/>
        </p:nvSpPr>
        <p:spPr bwMode="auto">
          <a:xfrm>
            <a:off x="7819734" y="3076486"/>
            <a:ext cx="116971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300" b="1" dirty="0" smtClean="0">
                <a:latin typeface="Times New Roman" pitchFamily="18" charset="0"/>
              </a:rPr>
              <a:t>802,4</a:t>
            </a:r>
          </a:p>
        </p:txBody>
      </p:sp>
      <p:graphicFrame>
        <p:nvGraphicFramePr>
          <p:cNvPr id="5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8341518"/>
              </p:ext>
            </p:extLst>
          </p:nvPr>
        </p:nvGraphicFramePr>
        <p:xfrm>
          <a:off x="812800" y="840581"/>
          <a:ext cx="10975975" cy="586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0681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062" y="100051"/>
            <a:ext cx="10515600" cy="13255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CC"/>
                </a:solidFill>
                <a:latin typeface="Monotype Corsiva" panose="03010101010201010101" pitchFamily="66" charset="0"/>
              </a:rPr>
              <a:t>Основы составления проекта бюджета</a:t>
            </a:r>
            <a:endParaRPr lang="ru-RU" sz="55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564" y="100051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195929" y="1967945"/>
            <a:ext cx="3564835" cy="161676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>Прогноз социально-экономического развития города</a:t>
            </a:r>
            <a:endParaRPr lang="ru-RU" sz="25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44484" y="1967944"/>
            <a:ext cx="3564835" cy="161676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>Указы Президента Российской Федерации от 7 мая 2012 года</a:t>
            </a:r>
            <a:endParaRPr lang="ru-RU" sz="25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44485" y="4744277"/>
            <a:ext cx="3564835" cy="161676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>Основные направления бюджетной и налоговой политики </a:t>
            </a:r>
            <a:endParaRPr lang="ru-RU" sz="25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48936" y="4744276"/>
            <a:ext cx="3564835" cy="161676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>Программы городского округа</a:t>
            </a:r>
            <a:endParaRPr lang="ru-RU" sz="25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0296" y="3432312"/>
            <a:ext cx="2584169" cy="151074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>Проект бюджета</a:t>
            </a:r>
            <a:endParaRPr lang="ru-RU" sz="25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190" y="264307"/>
            <a:ext cx="10722810" cy="1050386"/>
          </a:xfrm>
        </p:spPr>
        <p:txBody>
          <a:bodyPr rtlCol="0">
            <a:normAutofit fontScale="90000"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CC"/>
                </a:solidFill>
                <a:latin typeface="Monotype Corsiva" panose="03010101010201010101" pitchFamily="66" charset="0"/>
              </a:rPr>
              <a:t>Динамика доходов бюджета города Ливны за 2017-2020 годы </a:t>
            </a:r>
            <a:endParaRPr lang="ru-RU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0000CC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856900"/>
              </p:ext>
            </p:extLst>
          </p:nvPr>
        </p:nvGraphicFramePr>
        <p:xfrm>
          <a:off x="759855" y="1442435"/>
          <a:ext cx="10792494" cy="54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8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17" y="-282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09542" y="1314693"/>
            <a:ext cx="16200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2238" y="166252"/>
            <a:ext cx="1049496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Программно-целевой метод планирования  расходов</a:t>
            </a:r>
            <a:endParaRPr lang="ru-RU" sz="4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660066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0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19079386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 rot="10800000" flipV="1">
            <a:off x="373487" y="6090822"/>
            <a:ext cx="11818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города в 2018 году предусмотрены средства на реализацию 15 муниципальных программ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36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015" y="200870"/>
            <a:ext cx="9652992" cy="29084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Monotype Corsiva" panose="03010101010201010101" pitchFamily="66" charset="0"/>
              </a:rPr>
              <a:t>Доходы бюджета на </a:t>
            </a:r>
            <a:r>
              <a:rPr lang="ru-RU" sz="6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Monotype Corsiva" panose="03010101010201010101" pitchFamily="66" charset="0"/>
              </a:rPr>
              <a:t>2018год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Monotype Corsiva" panose="03010101010201010101" pitchFamily="66" charset="0"/>
              </a:rPr>
              <a:t>                                                     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66"/>
                </a:solidFill>
                <a:latin typeface="Monotype Corsiva" panose="03010101010201010101" pitchFamily="66" charset="0"/>
              </a:rPr>
              <a:t>828,0 млн.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Monotype Corsiva" panose="03010101010201010101" pitchFamily="66" charset="0"/>
              </a:rPr>
              <a:t>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Monotype Corsiva" panose="03010101010201010101" pitchFamily="66" charset="0"/>
              </a:rPr>
              <a:t>                                                                    </a:t>
            </a:r>
            <a:endParaRPr lang="ru-RU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6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0870"/>
            <a:ext cx="1261981" cy="1579001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9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3539374"/>
              </p:ext>
            </p:extLst>
          </p:nvPr>
        </p:nvGraphicFramePr>
        <p:xfrm>
          <a:off x="917149" y="1883113"/>
          <a:ext cx="10277341" cy="531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5826" y="2079726"/>
            <a:ext cx="1775791" cy="2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190" y="264307"/>
            <a:ext cx="10722810" cy="1050386"/>
          </a:xfrm>
        </p:spPr>
        <p:txBody>
          <a:bodyPr rtlCol="0">
            <a:normAutofit fontScale="90000"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CC"/>
                </a:solidFill>
                <a:latin typeface="Monotype Corsiva" panose="03010101010201010101" pitchFamily="66" charset="0"/>
              </a:rPr>
              <a:t>Структура  собственных доходов бюджета города Ливны на 2018 год </a:t>
            </a:r>
            <a:endParaRPr lang="ru-RU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0000CC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638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15" y="71124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55971" y="2100943"/>
            <a:ext cx="2079172" cy="598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035143" y="1123155"/>
            <a:ext cx="293914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314,7 </a:t>
            </a:r>
            <a:r>
              <a:rPr lang="ru-RU" sz="2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196062973"/>
              </p:ext>
            </p:extLst>
          </p:nvPr>
        </p:nvGraphicFramePr>
        <p:xfrm>
          <a:off x="1297701" y="1429341"/>
          <a:ext cx="10676585" cy="549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53337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190" y="264307"/>
            <a:ext cx="10722810" cy="1050386"/>
          </a:xfrm>
        </p:spPr>
        <p:txBody>
          <a:bodyPr rtlCol="0">
            <a:normAutofit fontScale="90000"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CC"/>
                </a:solidFill>
                <a:latin typeface="Monotype Corsiva" panose="03010101010201010101" pitchFamily="66" charset="0"/>
              </a:rPr>
              <a:t>Структура  безвозмездных поступлений бюджета на 2018 год </a:t>
            </a:r>
            <a:endParaRPr lang="ru-RU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0000CC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638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15" y="71124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55971" y="2100943"/>
            <a:ext cx="2079172" cy="598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359023" y="1038516"/>
            <a:ext cx="29391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3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513,3 млн. руб.</a:t>
            </a:r>
            <a:endParaRPr lang="ru-RU" sz="3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603289510"/>
              </p:ext>
            </p:extLst>
          </p:nvPr>
        </p:nvGraphicFramePr>
        <p:xfrm>
          <a:off x="610228" y="1931829"/>
          <a:ext cx="11462196" cy="4926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16081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062" y="100051"/>
            <a:ext cx="10515600" cy="13255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CC"/>
                </a:solidFill>
                <a:latin typeface="Monotype Corsiva" panose="03010101010201010101" pitchFamily="66" charset="0"/>
              </a:rPr>
              <a:t>Динамика расходов социально-культурной сферы в бюджете города</a:t>
            </a:r>
            <a:endParaRPr lang="ru-RU" sz="55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1480" y="100051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1294383200"/>
              </p:ext>
            </p:extLst>
          </p:nvPr>
        </p:nvGraphicFramePr>
        <p:xfrm>
          <a:off x="837127" y="1425614"/>
          <a:ext cx="11354873" cy="5219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5960" y="166252"/>
            <a:ext cx="886968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4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бюджета  на </a:t>
            </a:r>
            <a:r>
              <a:rPr lang="ru-RU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2018год в       разрезе отраслей</a:t>
            </a:r>
            <a:endParaRPr lang="ru-RU" sz="4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660066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0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12"/>
          <p:cNvSpPr>
            <a:spLocks noChangeArrowheads="1"/>
          </p:cNvSpPr>
          <p:nvPr/>
        </p:nvSpPr>
        <p:spPr bwMode="auto">
          <a:xfrm>
            <a:off x="7819734" y="3076486"/>
            <a:ext cx="116971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300" b="1" dirty="0" smtClean="0">
                <a:latin typeface="Times New Roman" pitchFamily="18" charset="0"/>
              </a:rPr>
              <a:t>802,4</a:t>
            </a:r>
          </a:p>
        </p:txBody>
      </p:sp>
      <p:graphicFrame>
        <p:nvGraphicFramePr>
          <p:cNvPr id="5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8341518"/>
              </p:ext>
            </p:extLst>
          </p:nvPr>
        </p:nvGraphicFramePr>
        <p:xfrm>
          <a:off x="812800" y="840581"/>
          <a:ext cx="10975975" cy="586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3140</TotalTime>
  <Words>322</Words>
  <Application>Microsoft Office PowerPoint</Application>
  <PresentationFormat>Произвольный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Основы составления проекта бюджета</vt:lpstr>
      <vt:lpstr>Динамика доходов бюджета города Ливны за 2017-2020 годы </vt:lpstr>
      <vt:lpstr>Слайд 4</vt:lpstr>
      <vt:lpstr>Слайд 5</vt:lpstr>
      <vt:lpstr>Структура  собственных доходов бюджета города Ливны на 2018 год </vt:lpstr>
      <vt:lpstr>Структура  безвозмездных поступлений бюджета на 2018 год </vt:lpstr>
      <vt:lpstr>Динамика расходов социально-культурной сферы в бюджете города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FinProff</dc:creator>
  <cp:lastModifiedBy>Пользователь Windows</cp:lastModifiedBy>
  <cp:revision>244</cp:revision>
  <cp:lastPrinted>2016-06-10T08:17:40Z</cp:lastPrinted>
  <dcterms:created xsi:type="dcterms:W3CDTF">2016-03-25T11:58:23Z</dcterms:created>
  <dcterms:modified xsi:type="dcterms:W3CDTF">2019-05-13T08:36:28Z</dcterms:modified>
</cp:coreProperties>
</file>