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6" r:id="rId3"/>
    <p:sldId id="283" r:id="rId4"/>
    <p:sldId id="284" r:id="rId5"/>
    <p:sldId id="278" r:id="rId6"/>
    <p:sldId id="287" r:id="rId7"/>
    <p:sldId id="259" r:id="rId8"/>
    <p:sldId id="280" r:id="rId9"/>
    <p:sldId id="285" r:id="rId10"/>
    <p:sldId id="272" r:id="rId11"/>
    <p:sldId id="275" r:id="rId12"/>
    <p:sldId id="286" r:id="rId13"/>
    <p:sldId id="281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E0000"/>
    <a:srgbClr val="FFFF00"/>
    <a:srgbClr val="00FF00"/>
    <a:srgbClr val="260600"/>
    <a:srgbClr val="990033"/>
    <a:srgbClr val="FF9999"/>
    <a:srgbClr val="FD33E0"/>
    <a:srgbClr val="0F01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8" d="100"/>
          <a:sy n="58" d="100"/>
        </p:scale>
        <p:origin x="-235" y="-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4.6874999999999998E-3"/>
                  <c:y val="-1.874999884657980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FF00"/>
                        </a:solidFill>
                      </a:rPr>
                      <a:t>516,8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4062500000000077E-2"/>
                  <c:y val="-2.109374870240230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FF00"/>
                        </a:solidFill>
                      </a:rPr>
                      <a:t>453,8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4062500000000018E-2"/>
                  <c:y val="-1.640624899075734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FF00"/>
                        </a:solidFill>
                      </a:rPr>
                      <a:t>232,7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городской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516.79999999999995</c:v>
                </c:pt>
                <c:pt idx="1">
                  <c:v>453.8</c:v>
                </c:pt>
                <c:pt idx="2">
                  <c:v>232.7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1.875000000000002E-2"/>
                  <c:y val="-1.17187492791123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FF00"/>
                        </a:solidFill>
                      </a:rPr>
                      <a:t>294,1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5000000000000026E-2"/>
                  <c:y val="-1.17187492791123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FF00"/>
                        </a:solidFill>
                      </a:rPr>
                      <a:t>431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1875000000000047E-2"/>
                  <c:y val="-2.343749855822480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FF00"/>
                        </a:solidFill>
                      </a:rPr>
                      <a:t>237,8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городской бюджет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294.10000000000002</c:v>
                </c:pt>
                <c:pt idx="1">
                  <c:v>431</c:v>
                </c:pt>
                <c:pt idx="2">
                  <c:v>237.8</c:v>
                </c:pt>
              </c:numCache>
            </c:numRef>
          </c:val>
          <c:shape val="cylinder"/>
        </c:ser>
        <c:shape val="box"/>
        <c:axId val="73329280"/>
        <c:axId val="73351552"/>
        <c:axId val="0"/>
      </c:bar3DChart>
      <c:catAx>
        <c:axId val="73329280"/>
        <c:scaling>
          <c:orientation val="minMax"/>
        </c:scaling>
        <c:axPos val="b"/>
        <c:tickLblPos val="nextTo"/>
        <c:spPr>
          <a:noFill/>
        </c:spPr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73351552"/>
        <c:crosses val="autoZero"/>
        <c:auto val="1"/>
        <c:lblAlgn val="ctr"/>
        <c:lblOffset val="100"/>
      </c:catAx>
      <c:valAx>
        <c:axId val="73351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733292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8010035091312238E-2"/>
          <c:y val="0.1447275561240586"/>
          <c:w val="0.65616185326238974"/>
          <c:h val="0.8046755446646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2017 года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0.29900000000000021</c:v>
                </c:pt>
                <c:pt idx="1">
                  <c:v>7.6999999999999999E-2</c:v>
                </c:pt>
                <c:pt idx="2">
                  <c:v>0.62400000000000033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9543098686871838"/>
          <c:y val="2.4535529862154768E-2"/>
        </c:manualLayout>
      </c:layout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8010035091312238E-2"/>
          <c:y val="0.1447275561240586"/>
          <c:w val="0.65616185326238996"/>
          <c:h val="0.804675544664614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2018 года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0.254</c:v>
                </c:pt>
                <c:pt idx="1">
                  <c:v>5.7000000000000023E-2</c:v>
                </c:pt>
                <c:pt idx="2">
                  <c:v>0.68899999999999995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6055979330708701E-2"/>
          <c:y val="3.4937410703752746E-2"/>
          <c:w val="0.70694672736220476"/>
          <c:h val="0.5031462426760692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имущества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133.9</c:v>
                </c:pt>
                <c:pt idx="1">
                  <c:v>26.9</c:v>
                </c:pt>
                <c:pt idx="2">
                  <c:v>17.3</c:v>
                </c:pt>
                <c:pt idx="3" formatCode="0.0">
                  <c:v>30</c:v>
                </c:pt>
                <c:pt idx="4">
                  <c:v>11.3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имущества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139.5</c:v>
                </c:pt>
                <c:pt idx="1">
                  <c:v>27.6</c:v>
                </c:pt>
                <c:pt idx="2">
                  <c:v>18</c:v>
                </c:pt>
                <c:pt idx="3">
                  <c:v>26.2</c:v>
                </c:pt>
                <c:pt idx="4">
                  <c:v>8.9</c:v>
                </c:pt>
              </c:numCache>
            </c:numRef>
          </c:val>
        </c:ser>
        <c:shape val="cylinder"/>
        <c:axId val="76140928"/>
        <c:axId val="76142464"/>
        <c:axId val="76025344"/>
      </c:bar3DChart>
      <c:catAx>
        <c:axId val="7614092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76142464"/>
        <c:crosses val="autoZero"/>
        <c:auto val="1"/>
        <c:lblAlgn val="ctr"/>
        <c:lblOffset val="100"/>
      </c:catAx>
      <c:valAx>
        <c:axId val="7614246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6140928"/>
        <c:crosses val="autoZero"/>
        <c:crossBetween val="between"/>
      </c:valAx>
      <c:serAx>
        <c:axId val="76025344"/>
        <c:scaling>
          <c:orientation val="minMax"/>
        </c:scaling>
        <c:delete val="1"/>
        <c:axPos val="b"/>
        <c:tickLblPos val="none"/>
        <c:crossAx val="76142464"/>
        <c:crosses val="autoZero"/>
      </c:serAx>
    </c:plotArea>
    <c:legend>
      <c:legendPos val="r"/>
      <c:layout>
        <c:manualLayout>
          <c:xMode val="edge"/>
          <c:yMode val="edge"/>
          <c:x val="0.81675393700787435"/>
          <c:y val="0.37964171535348407"/>
          <c:w val="9.7308562992125994E-2"/>
          <c:h val="0.11180844709802881"/>
        </c:manualLayout>
      </c:layout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3.6430528755382649E-2"/>
          <c:y val="0.1421624243080393"/>
          <c:w val="0.65616185326238996"/>
          <c:h val="0.804675544664614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2017 года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имущества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0.61799999999999999</c:v>
                </c:pt>
                <c:pt idx="1">
                  <c:v>0.23699999999999999</c:v>
                </c:pt>
                <c:pt idx="2">
                  <c:v>0.14499999999999999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59283334962285"/>
          <c:y val="0.25443363786369333"/>
          <c:w val="0.3240716665037715"/>
          <c:h val="0.57790272222669792"/>
        </c:manualLayout>
      </c:layout>
      <c:txPr>
        <a:bodyPr/>
        <a:lstStyle/>
        <a:p>
          <a:pPr>
            <a:defRPr sz="2000" b="1">
              <a:solidFill>
                <a:srgbClr val="FFFF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7223665661138835"/>
          <c:y val="6.3516188328168716E-2"/>
        </c:manualLayout>
      </c:layout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2.8010035091312238E-2"/>
          <c:y val="0.1447275561240586"/>
          <c:w val="0.6561618532623904"/>
          <c:h val="0.804675544664614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2018 года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имущества</c:v>
                </c:pt>
                <c:pt idx="2">
                  <c:v>Прочие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</c:v>
                </c:pt>
                <c:pt idx="1">
                  <c:v>0.20200000000000001</c:v>
                </c:pt>
                <c:pt idx="2">
                  <c:v>0.19800000000000001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B7AF-9515-417B-B770-5D053F2556CB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EFDB7-8E68-41FA-AD20-66F1C05BE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5036-C78D-416A-8FE0-AF483A098577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B357-5D03-4956-97B9-0990D623F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0CFE-2CD4-423C-83DD-40F13049EEDB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A001-8B27-4A2E-8A8D-015557588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D57A-12E6-4137-ACF3-FF4675F9F667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0A00-AB49-4A1B-87DB-5F59A7067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35EBA-2478-4894-98DE-163AC95CBCB3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2361-CCA4-44BF-AC8C-84BB167D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0341-8B63-497C-A0C5-7324F158B381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2160-4033-40BB-AF42-762B66F25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220F-D3BF-4578-AA45-775BBD6CAA3B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A7B3-EA8C-4952-9C09-BE7CA3791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3D4A-05D2-42AF-B316-F675AD612E36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CE5D-1F99-41B0-8039-A30A4CAE8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09B44-FF48-4AC8-BEF5-54BB94F97130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BE81-455C-4A48-9198-1F384219C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D428-0F08-4DAB-B211-6B386B859260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EA82-A704-4B3E-B4A9-34079D92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5556-F8F0-4882-8909-533FA67C26A5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D23A-70DE-4425-B290-57E681E34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6BFA35-7D68-4134-94EC-B63CE9E0B604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E6DCDB-FB9B-474B-8723-F1FD8319E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313" name="Picture 5" descr="C:\Users\Fin7\Desktop\37dab6919df4f7232c49f3ce9abd4d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xw_1462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244008" y="1"/>
            <a:ext cx="10947991" cy="133241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96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Администрация города Ливны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Орловской области</a:t>
            </a:r>
            <a:endParaRPr lang="ru-RU" sz="34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85508" y="1813560"/>
            <a:ext cx="7306491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dirty="0">
                <a:ln w="11430"/>
                <a:solidFill>
                  <a:srgbClr val="9E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Исполнение бюджета</a:t>
            </a:r>
          </a:p>
          <a:p>
            <a:pPr algn="ctr">
              <a:defRPr/>
            </a:pPr>
            <a:r>
              <a:rPr lang="ru-RU" sz="4400" dirty="0">
                <a:ln w="11430"/>
                <a:solidFill>
                  <a:srgbClr val="9E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 города Ливны  Орловской области  </a:t>
            </a:r>
            <a:r>
              <a:rPr lang="ru-RU" sz="4400" dirty="0" smtClean="0">
                <a:ln w="11430"/>
                <a:solidFill>
                  <a:srgbClr val="9E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     </a:t>
            </a:r>
            <a:r>
              <a:rPr lang="ru-RU" sz="4400" dirty="0">
                <a:ln w="11430"/>
                <a:solidFill>
                  <a:srgbClr val="9E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за </a:t>
            </a:r>
            <a:r>
              <a:rPr lang="ru-RU" sz="4400" dirty="0" smtClean="0">
                <a:ln w="11430"/>
                <a:solidFill>
                  <a:srgbClr val="9E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9 месяцев 2018 года</a:t>
            </a:r>
            <a:endParaRPr lang="ru-RU" sz="4400" dirty="0">
              <a:ln w="11430"/>
              <a:solidFill>
                <a:srgbClr val="9E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-1"/>
            <a:ext cx="1580606" cy="1593669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500" y="491692"/>
            <a:ext cx="10515599" cy="119805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Инфраструктурное и экономическое развитие города </a:t>
            </a:r>
            <a:r>
              <a:rPr lang="ru-RU" sz="48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Ливны 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Объект 13"/>
          <p:cNvGraphicFramePr>
            <a:graphicFrameLocks noGrp="1"/>
          </p:cNvGraphicFramePr>
          <p:nvPr>
            <p:ph idx="1"/>
          </p:nvPr>
        </p:nvGraphicFramePr>
        <p:xfrm>
          <a:off x="1492250" y="1844675"/>
          <a:ext cx="8620125" cy="4605338"/>
        </p:xfrm>
        <a:graphic>
          <a:graphicData uri="http://schemas.openxmlformats.org/presentationml/2006/ole">
            <p:oleObj spid="_x0000_s24578" name="Worksheet" r:id="rId3" imgW="9372519" imgH="5006380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168318" y="4739641"/>
            <a:ext cx="2023682" cy="211835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4583668"/>
            <a:ext cx="2264734" cy="2274332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10607675" y="1330325"/>
            <a:ext cx="15843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9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900" i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534650" y="0"/>
            <a:ext cx="1707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10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0"/>
            <a:ext cx="10972800" cy="1341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                             города Ливны за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 месяцев 2017-2018 годов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3" y="820738"/>
          <a:ext cx="4475162" cy="5051425"/>
        </p:xfrm>
        <a:graphic>
          <a:graphicData uri="http://schemas.openxmlformats.org/presentationml/2006/ole">
            <p:oleObj spid="_x0000_s23554" r:id="rId3" imgW="4474852" imgH="5047925" progId="Excel.Sheet.8">
              <p:embed/>
            </p:oleObj>
          </a:graphicData>
        </a:graphic>
      </p:graphicFrame>
      <p:graphicFrame>
        <p:nvGraphicFramePr>
          <p:cNvPr id="23628" name="Group 76"/>
          <p:cNvGraphicFramePr>
            <a:graphicFrameLocks noGrp="1"/>
          </p:cNvGraphicFramePr>
          <p:nvPr/>
        </p:nvGraphicFramePr>
        <p:xfrm>
          <a:off x="0" y="1073150"/>
          <a:ext cx="12192000" cy="6818315"/>
        </p:xfrm>
        <a:graphic>
          <a:graphicData uri="http://schemas.openxmlformats.org/drawingml/2006/table">
            <a:tbl>
              <a:tblPr/>
              <a:tblGrid>
                <a:gridCol w="5473700"/>
                <a:gridCol w="1620274"/>
                <a:gridCol w="1548581"/>
                <a:gridCol w="354944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месяцев 2017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месяцев 2018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(+,-) к уровню прошлого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+107,1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 и кинематография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+141,0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</a:tr>
            </a:tbl>
          </a:graphicData>
        </a:graphic>
      </p:graphicFrame>
      <p:sp>
        <p:nvSpPr>
          <p:cNvPr id="23612" name="TextBox 11"/>
          <p:cNvSpPr txBox="1">
            <a:spLocks noChangeArrowheads="1"/>
          </p:cNvSpPr>
          <p:nvPr/>
        </p:nvSpPr>
        <p:spPr bwMode="auto">
          <a:xfrm>
            <a:off x="11087100" y="717550"/>
            <a:ext cx="110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b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13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11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304320"/>
            <a:ext cx="10878562" cy="123922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города Ливны за 2017 - 2018 годы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0760075" y="1328738"/>
            <a:ext cx="1431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363" y="1844675"/>
            <a:ext cx="2209800" cy="1706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618,7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1563" y="1858963"/>
            <a:ext cx="2286000" cy="17065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637,8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7163" y="1858963"/>
            <a:ext cx="2408237" cy="1692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765,3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40875" y="1844675"/>
            <a:ext cx="2346325" cy="16605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778,8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74838" y="4968875"/>
            <a:ext cx="3017837" cy="1508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19,1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26363" y="4937125"/>
            <a:ext cx="3017837" cy="1509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13,5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ройная стрелка влево/вправо/вверх 24"/>
          <p:cNvSpPr/>
          <p:nvPr/>
        </p:nvSpPr>
        <p:spPr>
          <a:xfrm rot="10800000">
            <a:off x="2895600" y="3306763"/>
            <a:ext cx="957263" cy="1662112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 rot="10800000">
            <a:off x="8778875" y="3276600"/>
            <a:ext cx="898525" cy="1660525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2138516" y="1356852"/>
            <a:ext cx="3288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9 мес. 2017</a:t>
            </a:r>
            <a:r>
              <a:rPr lang="ru-RU" sz="2000" dirty="0" smtClean="0">
                <a:solidFill>
                  <a:srgbClr val="FFFF00"/>
                </a:solidFill>
              </a:rPr>
              <a:t> года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7890388" y="1386349"/>
            <a:ext cx="2566218" cy="47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9 мес. 2018</a:t>
            </a:r>
            <a:r>
              <a:rPr lang="ru-RU" sz="2000" dirty="0" smtClean="0">
                <a:solidFill>
                  <a:srgbClr val="FFFF00"/>
                </a:solidFill>
              </a:rPr>
              <a:t> года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0331450" y="23813"/>
            <a:ext cx="1707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12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2" descr="C:\Users\Fin7\Desktop\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676400" y="376238"/>
            <a:ext cx="10515600" cy="1325562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Поступило доходов во все уровни бюджетов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 9 месяцев 2017-2018 годов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11480" y="100051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9537700" y="2079625"/>
            <a:ext cx="1816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30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31475" y="0"/>
            <a:ext cx="166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00FF00"/>
                </a:solidFill>
              </a:rPr>
              <a:t>СЛАЙД 2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235200" y="1452033"/>
          <a:ext cx="8128000" cy="505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0" y="472685"/>
            <a:ext cx="11022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доходов </a:t>
            </a:r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города Ливны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0" y="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3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9308" y="1306520"/>
          <a:ext cx="6170304" cy="517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308299" y="1336090"/>
          <a:ext cx="6170304" cy="517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1756439" y="3678256"/>
            <a:ext cx="1200150" cy="9208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618,7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902076" y="3778474"/>
            <a:ext cx="1246448" cy="8841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765,3</a:t>
            </a:r>
            <a:endParaRPr lang="ru-RU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493838" y="346075"/>
            <a:ext cx="10504487" cy="11017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Исполнение</a:t>
            </a:r>
            <a:r>
              <a:rPr lang="ru-RU" sz="3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бюджета города Ливны в разрезе основных доходных источников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0526713" y="1152525"/>
            <a:ext cx="1665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3000" b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352088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4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40680" y="887104"/>
          <a:ext cx="8128000" cy="630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493838" y="0"/>
            <a:ext cx="10504487" cy="1965325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Динамика поступлений основных доходных источников в бюджет города Ливны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0993438" y="1158875"/>
            <a:ext cx="11985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cs typeface="Arial" charset="0"/>
              </a:rPr>
              <a:t>млн.руб.</a:t>
            </a:r>
            <a:endParaRPr lang="ru-RU" sz="3000" b="0">
              <a:cs typeface="Arial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0638" y="1679575"/>
          <a:ext cx="12170733" cy="549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78"/>
                <a:gridCol w="2855685"/>
                <a:gridCol w="2855685"/>
                <a:gridCol w="2855685"/>
              </a:tblGrid>
              <a:tr h="78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месяцев 2017 года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Исполнено за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месяцев 2018 года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Отклонения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(+,-) к уровню 2017 года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5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133,9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139,5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+5,6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совокупный доход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27,6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+0,7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56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Налоги на имущество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17,3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+0,7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1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30,0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26,2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-3,8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07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от продажи имущества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11,3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8,9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-2,4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10661650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5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0" y="472685"/>
            <a:ext cx="11022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</a:t>
            </a:r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неналоговых доходов </a:t>
            </a:r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</a:t>
            </a:r>
            <a:r>
              <a:rPr lang="ru-RU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города Ливны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0" y="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6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59308" y="1397726"/>
          <a:ext cx="6350498" cy="495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856938" y="1005840"/>
          <a:ext cx="6023039" cy="553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1834816" y="3560690"/>
            <a:ext cx="1200150" cy="92085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39,0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203474" y="3504154"/>
            <a:ext cx="1402250" cy="8841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43,8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млн.руб.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363" y="244475"/>
            <a:ext cx="9967912" cy="1585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за </a:t>
            </a:r>
            <a:r>
              <a:rPr lang="ru-RU" sz="4000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9 месяцев 2017-2018 годов</a:t>
            </a:r>
            <a:endParaRPr lang="ru-RU" sz="4000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0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Диаграмма 11"/>
          <p:cNvGraphicFramePr>
            <a:graphicFrameLocks/>
          </p:cNvGraphicFramePr>
          <p:nvPr/>
        </p:nvGraphicFramePr>
        <p:xfrm>
          <a:off x="4495800" y="1632087"/>
          <a:ext cx="7696200" cy="4997450"/>
        </p:xfrm>
        <a:graphic>
          <a:graphicData uri="http://schemas.openxmlformats.org/presentationml/2006/ole">
            <p:oleObj spid="_x0000_s19459" name="Worksheet" r:id="rId4" imgW="8603020" imgH="5204370" progId="Excel.Sheet.8">
              <p:embed/>
            </p:oleObj>
          </a:graphicData>
        </a:graphic>
      </p:graphicFrame>
      <p:graphicFrame>
        <p:nvGraphicFramePr>
          <p:cNvPr id="19461" name="Диаграмма 11"/>
          <p:cNvGraphicFramePr>
            <a:graphicFrameLocks/>
          </p:cNvGraphicFramePr>
          <p:nvPr/>
        </p:nvGraphicFramePr>
        <p:xfrm>
          <a:off x="0" y="1652588"/>
          <a:ext cx="5146675" cy="5197475"/>
        </p:xfrm>
        <a:graphic>
          <a:graphicData uri="http://schemas.openxmlformats.org/presentationml/2006/ole">
            <p:oleObj spid="_x0000_s19461" name="Worksheet" r:id="rId5" imgW="4907226" imgH="4853997" progId="Excel.Sheet.8">
              <p:embed/>
            </p:oleObj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1650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7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844" y="332490"/>
            <a:ext cx="981134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Расходы  бюджета города Ливны </a:t>
            </a:r>
            <a:r>
              <a:rPr lang="ru-RU" sz="240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 9 месяцев 2018 года</a:t>
            </a:r>
            <a:endParaRPr lang="ru-RU" sz="2400" dirty="0">
              <a:ln w="22225">
                <a:noFill/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Овал 7"/>
          <p:cNvSpPr/>
          <p:nvPr/>
        </p:nvSpPr>
        <p:spPr>
          <a:xfrm>
            <a:off x="5028074" y="2866104"/>
            <a:ext cx="2209800" cy="1447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778,8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8313" y="1244600"/>
            <a:ext cx="2981325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Общегосударственные вопросы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39,9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8238" y="1233488"/>
            <a:ext cx="2957512" cy="1098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Национальная экономика 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136,7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64675" y="2062163"/>
            <a:ext cx="2239963" cy="12747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Жилищно-коммунальное хозяйство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33,9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363" y="3859213"/>
            <a:ext cx="2316162" cy="11858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6,4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88475" y="3849688"/>
            <a:ext cx="2270125" cy="13319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503,0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7363" y="2127250"/>
            <a:ext cx="2332037" cy="12715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30,3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64275" y="4830763"/>
            <a:ext cx="2890838" cy="1069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 и кинематография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24,3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8013" y="4846638"/>
            <a:ext cx="2763837" cy="10445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4,3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верх 16"/>
          <p:cNvSpPr/>
          <p:nvPr/>
        </p:nvSpPr>
        <p:spPr>
          <a:xfrm rot="2394781">
            <a:off x="7010400" y="2239963"/>
            <a:ext cx="484188" cy="97948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8" name="Стрелка вверх 17"/>
          <p:cNvSpPr/>
          <p:nvPr/>
        </p:nvSpPr>
        <p:spPr>
          <a:xfrm rot="15552834">
            <a:off x="3671094" y="2990056"/>
            <a:ext cx="485775" cy="234156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9" name="Стрелка вверх 18"/>
          <p:cNvSpPr/>
          <p:nvPr/>
        </p:nvSpPr>
        <p:spPr>
          <a:xfrm rot="6206570">
            <a:off x="8043863" y="2987675"/>
            <a:ext cx="484187" cy="232251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0" name="Стрелка вверх 19"/>
          <p:cNvSpPr/>
          <p:nvPr/>
        </p:nvSpPr>
        <p:spPr>
          <a:xfrm rot="17099293">
            <a:off x="3699669" y="1999457"/>
            <a:ext cx="484187" cy="22987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1" name="Стрелка вверх 20"/>
          <p:cNvSpPr/>
          <p:nvPr/>
        </p:nvSpPr>
        <p:spPr>
          <a:xfrm rot="4194067">
            <a:off x="8065294" y="1774032"/>
            <a:ext cx="484187" cy="24701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2" name="Стрелка вверх 21"/>
          <p:cNvSpPr/>
          <p:nvPr/>
        </p:nvSpPr>
        <p:spPr>
          <a:xfrm rot="13502571">
            <a:off x="4885531" y="4060032"/>
            <a:ext cx="485775" cy="94773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3" name="Стрелка вверх 22"/>
          <p:cNvSpPr/>
          <p:nvPr/>
        </p:nvSpPr>
        <p:spPr>
          <a:xfrm rot="7830774">
            <a:off x="6832600" y="4092576"/>
            <a:ext cx="484187" cy="900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4" name="Стрелка вверх 23"/>
          <p:cNvSpPr/>
          <p:nvPr/>
        </p:nvSpPr>
        <p:spPr>
          <a:xfrm rot="18701977">
            <a:off x="4644231" y="2145507"/>
            <a:ext cx="485775" cy="11541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0491788" y="0"/>
            <a:ext cx="1536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8</a:t>
            </a:r>
            <a:endParaRPr lang="ru-RU" sz="2400" dirty="0" smtClean="0">
              <a:solidFill>
                <a:srgbClr val="00FF00"/>
              </a:solidFill>
            </a:endParaRPr>
          </a:p>
          <a:p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844" y="332490"/>
            <a:ext cx="981134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Расходы  бюджета города Ливны </a:t>
            </a:r>
            <a:r>
              <a:rPr lang="ru-RU" sz="2400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 9 месяцев 2018 года по экономической классификации</a:t>
            </a:r>
            <a:endParaRPr lang="ru-RU" sz="2400" dirty="0">
              <a:ln w="22225">
                <a:noFill/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61981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0491788" y="0"/>
            <a:ext cx="16212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 </a:t>
            </a:r>
            <a:r>
              <a:rPr lang="ru-RU" sz="2400" dirty="0" smtClean="0">
                <a:solidFill>
                  <a:srgbClr val="00FF00"/>
                </a:solidFill>
              </a:rPr>
              <a:t>9</a:t>
            </a:r>
            <a:endParaRPr lang="ru-RU" sz="2400" dirty="0" smtClean="0">
              <a:solidFill>
                <a:srgbClr val="00FF00"/>
              </a:solidFill>
            </a:endParaRPr>
          </a:p>
          <a:p>
            <a:endParaRPr lang="ru-RU" sz="2400" dirty="0">
              <a:solidFill>
                <a:srgbClr val="00FF00"/>
              </a:solidFill>
            </a:endParaRPr>
          </a:p>
        </p:txBody>
      </p:sp>
      <p:pic>
        <p:nvPicPr>
          <p:cNvPr id="25" name="Рисунок 24" descr="кошел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013" y="2534194"/>
            <a:ext cx="2492827" cy="2286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8641" y="1528354"/>
            <a:ext cx="2939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FF00"/>
                </a:solidFill>
              </a:rPr>
              <a:t>50,7%  (394,7 млн.руб.) Заработная плата с начислениями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28" name="Рисунок 27" descr="питани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6714" y="2547256"/>
            <a:ext cx="2466703" cy="22598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683727" y="1606732"/>
            <a:ext cx="250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FF00"/>
                </a:solidFill>
              </a:rPr>
              <a:t>4,1 % (31,9 млн.руб.) Питание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30" name="Рисунок 29" descr="комму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9805" y="2547256"/>
            <a:ext cx="2376895" cy="22076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544491" y="1632858"/>
            <a:ext cx="246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FF00"/>
                </a:solidFill>
              </a:rPr>
              <a:t>4,8% (37,6 млн.руб.) Коммунальные платежи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32" name="Рисунок 31" descr="проч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75866" y="2571205"/>
            <a:ext cx="2328454" cy="223592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196250" y="1619795"/>
            <a:ext cx="273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FF00"/>
                </a:solidFill>
              </a:rPr>
              <a:t>40,4% (314,6 млн.руб.)  Прочие расходы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702629" y="5525589"/>
            <a:ext cx="3331027" cy="113646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FF00"/>
                </a:solidFill>
              </a:rPr>
              <a:t>778,8 млн.руб.</a:t>
            </a:r>
            <a:endParaRPr lang="ru-RU" sz="4000" dirty="0">
              <a:solidFill>
                <a:srgbClr val="00FF00"/>
              </a:solidFill>
            </a:endParaRPr>
          </a:p>
        </p:txBody>
      </p:sp>
      <p:cxnSp>
        <p:nvCxnSpPr>
          <p:cNvPr id="49" name="Прямая со стрелкой 48"/>
          <p:cNvCxnSpPr>
            <a:stCxn id="34" idx="3"/>
            <a:endCxn id="32" idx="2"/>
          </p:cNvCxnSpPr>
          <p:nvPr/>
        </p:nvCxnSpPr>
        <p:spPr>
          <a:xfrm flipV="1">
            <a:off x="8033655" y="4807131"/>
            <a:ext cx="2484000" cy="128669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4" idx="0"/>
            <a:endCxn id="30" idx="2"/>
          </p:cNvCxnSpPr>
          <p:nvPr/>
        </p:nvCxnSpPr>
        <p:spPr>
          <a:xfrm rot="5400000" flipH="1" flipV="1">
            <a:off x="6697843" y="4425179"/>
            <a:ext cx="770710" cy="14301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V="1">
            <a:off x="5182688" y="4379322"/>
            <a:ext cx="718458" cy="162632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4" idx="1"/>
          </p:cNvCxnSpPr>
          <p:nvPr/>
        </p:nvCxnSpPr>
        <p:spPr>
          <a:xfrm rot="10800000">
            <a:off x="1815737" y="4833257"/>
            <a:ext cx="2886892" cy="12605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5132</TotalTime>
  <Words>422</Words>
  <Application>Microsoft Office PowerPoint</Application>
  <PresentationFormat>Произвольный</PresentationFormat>
  <Paragraphs>155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Worksheet</vt:lpstr>
      <vt:lpstr>Лист Microsoft Office Excel 97-2003</vt:lpstr>
      <vt:lpstr>Слайд 1</vt:lpstr>
      <vt:lpstr>Поступило доходов во все уровни бюджетов  за 9 месяцев 2017-2018 годов</vt:lpstr>
      <vt:lpstr>Слайд 3</vt:lpstr>
      <vt:lpstr>Исполнение бюджета города Ливны в разрезе основных доходных источников</vt:lpstr>
      <vt:lpstr>Динамика поступлений основных доходных источников в бюджет города Ливны</vt:lpstr>
      <vt:lpstr>Слайд 6</vt:lpstr>
      <vt:lpstr>Слайд 7</vt:lpstr>
      <vt:lpstr>Слайд 8</vt:lpstr>
      <vt:lpstr>Слайд 9</vt:lpstr>
      <vt:lpstr>Инфраструктурное и экономическое развитие города Ливны </vt:lpstr>
      <vt:lpstr>Слайд 11</vt:lpstr>
      <vt:lpstr>Основные параметры исполнения бюджета города Ливны за 2017 - 2018 годы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FinProff</dc:creator>
  <cp:lastModifiedBy>Fin7</cp:lastModifiedBy>
  <cp:revision>466</cp:revision>
  <cp:lastPrinted>2016-06-10T08:17:40Z</cp:lastPrinted>
  <dcterms:created xsi:type="dcterms:W3CDTF">2016-03-25T11:58:23Z</dcterms:created>
  <dcterms:modified xsi:type="dcterms:W3CDTF">2018-11-07T12:35:04Z</dcterms:modified>
</cp:coreProperties>
</file>