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2" r:id="rId3"/>
    <p:sldId id="276" r:id="rId4"/>
    <p:sldId id="257" r:id="rId5"/>
    <p:sldId id="277" r:id="rId6"/>
    <p:sldId id="278" r:id="rId7"/>
    <p:sldId id="261" r:id="rId8"/>
    <p:sldId id="284" r:id="rId9"/>
    <p:sldId id="259" r:id="rId10"/>
    <p:sldId id="279" r:id="rId11"/>
    <p:sldId id="280" r:id="rId12"/>
    <p:sldId id="275" r:id="rId13"/>
    <p:sldId id="285" r:id="rId14"/>
    <p:sldId id="286" r:id="rId15"/>
    <p:sldId id="287" r:id="rId16"/>
    <p:sldId id="288" r:id="rId17"/>
    <p:sldId id="272" r:id="rId18"/>
    <p:sldId id="271" r:id="rId19"/>
    <p:sldId id="273" r:id="rId20"/>
    <p:sldId id="281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F9999"/>
    <a:srgbClr val="FD33E0"/>
    <a:srgbClr val="00FF00"/>
    <a:srgbClr val="3002C4"/>
    <a:srgbClr val="FFFF00"/>
    <a:srgbClr val="260600"/>
    <a:srgbClr val="990033"/>
    <a:srgbClr val="0F0179"/>
    <a:srgbClr val="9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758" y="-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4905910333703909E-2"/>
          <c:y val="3.3695523148390083E-2"/>
          <c:w val="0.64827792998982914"/>
          <c:h val="0.8355127938473517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1"/>
              <c:layout>
                <c:manualLayout>
                  <c:x val="-3.1760435949912541E-3"/>
                  <c:y val="2.417328908658191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273.60000000000002</c:v>
                </c:pt>
                <c:pt idx="1">
                  <c:v>281.39999999999969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1"/>
              <c:layout>
                <c:manualLayout>
                  <c:x val="2.5408348759930057E-2"/>
                  <c:y val="1.318543041086287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66.599999999999994</c:v>
                </c:pt>
                <c:pt idx="1">
                  <c:v>63.9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622.79999999999995</c:v>
                </c:pt>
                <c:pt idx="1">
                  <c:v>674.4</c:v>
                </c:pt>
              </c:numCache>
            </c:numRef>
          </c:val>
        </c:ser>
        <c:shape val="cone"/>
        <c:axId val="71024640"/>
        <c:axId val="71026176"/>
        <c:axId val="36644608"/>
      </c:bar3DChart>
      <c:catAx>
        <c:axId val="710246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1026176"/>
        <c:crosses val="autoZero"/>
        <c:auto val="1"/>
        <c:lblAlgn val="ctr"/>
        <c:lblOffset val="100"/>
      </c:catAx>
      <c:valAx>
        <c:axId val="710261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1024640"/>
        <c:crosses val="autoZero"/>
        <c:crossBetween val="between"/>
      </c:valAx>
      <c:serAx>
        <c:axId val="36644608"/>
        <c:scaling>
          <c:orientation val="minMax"/>
        </c:scaling>
        <c:delete val="1"/>
        <c:axPos val="b"/>
        <c:tickLblPos val="none"/>
        <c:crossAx val="71026176"/>
        <c:crosses val="autoZero"/>
      </c:serAx>
    </c:plotArea>
    <c:legend>
      <c:legendPos val="r"/>
      <c:layout>
        <c:manualLayout>
          <c:xMode val="edge"/>
          <c:yMode val="edge"/>
          <c:x val="0.68171966838770515"/>
          <c:y val="0.40684666584072954"/>
          <c:w val="0.31192824442231332"/>
          <c:h val="0.4251669503957774"/>
        </c:manualLayout>
      </c:layout>
      <c:txPr>
        <a:bodyPr/>
        <a:lstStyle/>
        <a:p>
          <a:pPr>
            <a:defRPr sz="2000" b="1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830036530015019E-2"/>
          <c:y val="0.16688893110084921"/>
          <c:w val="0.6247742993593931"/>
          <c:h val="0.83274289082347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6"/>
          <c:dPt>
            <c:idx val="2"/>
            <c:spPr>
              <a:solidFill>
                <a:srgbClr val="FF9999"/>
              </a:solidFill>
            </c:spPr>
          </c:dPt>
          <c:dPt>
            <c:idx val="3"/>
            <c:spPr>
              <a:solidFill>
                <a:srgbClr val="FD33E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Lbls>
            <c:dLbl>
              <c:idx val="1"/>
              <c:layout>
                <c:manualLayout>
                  <c:x val="-0.14535833508464704"/>
                  <c:y val="-8.9042564317940345E-2"/>
                </c:manualLayout>
              </c:layout>
              <c:showVal val="1"/>
            </c:dLbl>
            <c:dLbl>
              <c:idx val="2"/>
              <c:layout>
                <c:manualLayout>
                  <c:x val="0.1269492464574194"/>
                  <c:y val="-8.642312392906613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38100"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41.2</c:v>
                </c:pt>
                <c:pt idx="1">
                  <c:v>256.10000000000002</c:v>
                </c:pt>
                <c:pt idx="2" formatCode="0.0">
                  <c:v>372</c:v>
                </c:pt>
                <c:pt idx="3" formatCode="0.0">
                  <c:v>2</c:v>
                </c:pt>
                <c:pt idx="4">
                  <c:v>3.1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538318414486317"/>
          <c:y val="0.17436929955261488"/>
          <c:w val="0.35807781530790361"/>
          <c:h val="0.82563070044738562"/>
        </c:manualLayout>
      </c:layout>
      <c:txPr>
        <a:bodyPr/>
        <a:lstStyle/>
        <a:p>
          <a:pPr>
            <a:defRPr sz="2000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Педагогические работники учреждений общего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-5.3126898659144033E-3"/>
                  <c:y val="0.24609373486135996"/>
                </c:manualLayout>
              </c:layout>
              <c:showVal val="1"/>
            </c:dLbl>
            <c:dLbl>
              <c:idx val="1"/>
              <c:layout>
                <c:manualLayout>
                  <c:x val="-5.3126898659144033E-3"/>
                  <c:y val="0.2671874835637623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22010</c:v>
                </c:pt>
                <c:pt idx="1">
                  <c:v>23500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Педагогические работники дошкольных образовательных учреждений</c:v>
                </c:pt>
              </c:strCache>
            </c:strRef>
          </c:tx>
          <c:dLbls>
            <c:dLbl>
              <c:idx val="0"/>
              <c:layout>
                <c:manualLayout>
                  <c:x val="-1.0625379731828808E-3"/>
                  <c:y val="0.22499998615895764"/>
                </c:manualLayout>
              </c:layout>
              <c:showVal val="1"/>
            </c:dLbl>
            <c:dLbl>
              <c:idx val="1"/>
              <c:layout>
                <c:manualLayout>
                  <c:x val="-1.0625379731828808E-3"/>
                  <c:y val="0.2648437337079396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17934</c:v>
                </c:pt>
                <c:pt idx="1">
                  <c:v>19900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Педагогические работники учреждений дополнительного образования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0625379731828807E-2"/>
                  <c:y val="0.13124999192605868"/>
                </c:manualLayout>
              </c:layout>
              <c:showVal val="1"/>
            </c:dLbl>
            <c:dLbl>
              <c:idx val="1"/>
              <c:layout>
                <c:manualLayout>
                  <c:x val="1.0625379731828807E-2"/>
                  <c:y val="0.1593749901959284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18177</c:v>
                </c:pt>
                <c:pt idx="1">
                  <c:v>19800</c:v>
                </c:pt>
              </c:numCache>
            </c:numRef>
          </c:val>
        </c:ser>
        <c:shape val="box"/>
        <c:axId val="76247808"/>
        <c:axId val="76249344"/>
        <c:axId val="0"/>
      </c:bar3DChart>
      <c:catAx>
        <c:axId val="7624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6249344"/>
        <c:crosses val="autoZero"/>
        <c:auto val="1"/>
        <c:lblAlgn val="ctr"/>
        <c:lblOffset val="100"/>
      </c:catAx>
      <c:valAx>
        <c:axId val="76249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624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2473708878391"/>
          <c:y val="0.17892674274855688"/>
          <c:w val="0.3272000350721197"/>
          <c:h val="0.74062485559780522"/>
        </c:manualLayout>
      </c:layout>
      <c:txPr>
        <a:bodyPr/>
        <a:lstStyle/>
        <a:p>
          <a:pPr>
            <a:defRPr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0.82672</cdr:x>
      <cdr:y>0.07163</cdr:y>
    </cdr:from>
    <cdr:to>
      <cdr:x>0.95843</cdr:x>
      <cdr:y>0.15143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33857" y="439663"/>
          <a:ext cx="1534886" cy="489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FF00"/>
              </a:solidFill>
              <a:latin typeface="Arial Black" pitchFamily="34" charset="0"/>
            </a:rPr>
            <a:t>млн.руб.</a:t>
          </a:r>
          <a:endParaRPr lang="ru-RU" sz="2000" dirty="0">
            <a:solidFill>
              <a:srgbClr val="FFFF00"/>
            </a:solidFill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0.87295</cdr:x>
      <cdr:y>0.0491</cdr:y>
    </cdr:from>
    <cdr:to>
      <cdr:x>0.96995</cdr:x>
      <cdr:y>0.1292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33957" y="310241"/>
          <a:ext cx="1159330" cy="50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FF00"/>
              </a:solidFill>
              <a:latin typeface="Arial Black" pitchFamily="34" charset="0"/>
            </a:rPr>
            <a:t>     </a:t>
          </a:r>
          <a:r>
            <a:rPr lang="ru-RU" sz="2000" b="1" dirty="0" smtClean="0">
              <a:solidFill>
                <a:srgbClr val="FFFF00"/>
              </a:solidFill>
              <a:latin typeface="Arial Black" pitchFamily="34" charset="0"/>
            </a:rPr>
            <a:t>руб.</a:t>
          </a:r>
          <a:endParaRPr lang="ru-RU" sz="2000" b="1" dirty="0">
            <a:solidFill>
              <a:srgbClr val="FFFF00"/>
            </a:solidFill>
            <a:latin typeface="Arial Black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B7AF-9515-417B-B770-5D053F2556CB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FDB7-8E68-41FA-AD20-66F1C05BE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5036-C78D-416A-8FE0-AF483A098577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B357-5D03-4956-97B9-0990D623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0CFE-2CD4-423C-83DD-40F13049EEDB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A001-8B27-4A2E-8A8D-01555758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D57A-12E6-4137-ACF3-FF4675F9F667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0A00-AB49-4A1B-87DB-5F59A706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5EBA-2478-4894-98DE-163AC95CBCB3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2361-CCA4-44BF-AC8C-84BB167D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0341-8B63-497C-A0C5-7324F158B381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2160-4033-40BB-AF42-762B66F2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220F-D3BF-4578-AA45-775BBD6CAA3B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A7B3-EA8C-4952-9C09-BE7CA379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3D4A-05D2-42AF-B316-F675AD612E36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CE5D-1F99-41B0-8039-A30A4CAE8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9B44-FF48-4AC8-BEF5-54BB94F97130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BE81-455C-4A48-9198-1F384219C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D428-0F08-4DAB-B211-6B386B859260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EA82-A704-4B3E-B4A9-34079D92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5556-F8F0-4882-8909-533FA67C26A5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D23A-70DE-4425-B290-57E681E3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6BFA35-7D68-4134-94EC-B63CE9E0B604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6DCDB-FB9B-474B-8723-F1FD8319E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44008" y="411479"/>
            <a:ext cx="9516521" cy="10983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Администрация города Ливны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Орловской области</a:t>
            </a:r>
            <a:endParaRPr lang="ru-RU" sz="3400" dirty="0" smtClean="0">
              <a:ln w="22225">
                <a:solidFill>
                  <a:srgbClr val="ED7D3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08414"/>
            <a:ext cx="1219200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Исполнение бюджета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города Ливны  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Орловской области   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 2018 год</a:t>
            </a:r>
            <a:endParaRPr lang="ru-RU" sz="5000" dirty="0">
              <a:ln w="11430"/>
              <a:solidFill>
                <a:srgbClr val="3002C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325880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2725"/>
            <a:ext cx="10972800" cy="1601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расходов муниципальных программ в бюджете города Ливны  в 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1"/>
          <p:cNvSpPr txBox="1">
            <a:spLocks noChangeArrowheads="1"/>
          </p:cNvSpPr>
          <p:nvPr/>
        </p:nvSpPr>
        <p:spPr bwMode="auto">
          <a:xfrm>
            <a:off x="10942638" y="1446213"/>
            <a:ext cx="124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0"/>
              <a:t>.</a:t>
            </a:r>
          </a:p>
        </p:txBody>
      </p:sp>
      <p:graphicFrame>
        <p:nvGraphicFramePr>
          <p:cNvPr id="21508" name="Диаграмма 7"/>
          <p:cNvGraphicFramePr>
            <a:graphicFrameLocks/>
          </p:cNvGraphicFramePr>
          <p:nvPr/>
        </p:nvGraphicFramePr>
        <p:xfrm>
          <a:off x="-195263" y="1436688"/>
          <a:ext cx="6154738" cy="6156325"/>
        </p:xfrm>
        <a:graphic>
          <a:graphicData uri="http://schemas.openxmlformats.org/presentationml/2006/ole">
            <p:oleObj spid="_x0000_s21508" name="Worksheet" r:id="rId4" imgW="5897907" imgH="6194968" progId="Excel.Sheet.8">
              <p:embed/>
            </p:oleObj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302421" y="0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10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21510" name="Диаграмма 7"/>
          <p:cNvGraphicFramePr>
            <a:graphicFrameLocks/>
          </p:cNvGraphicFramePr>
          <p:nvPr/>
        </p:nvGraphicFramePr>
        <p:xfrm>
          <a:off x="6000750" y="719138"/>
          <a:ext cx="5897563" cy="6669087"/>
        </p:xfrm>
        <a:graphic>
          <a:graphicData uri="http://schemas.openxmlformats.org/presentationml/2006/ole">
            <p:oleObj spid="_x0000_s21510" name="Worksheet" r:id="rId5" imgW="5897907" imgH="6194968" progId="Excel.Shee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406232"/>
            <a:ext cx="10775886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 бюджета города Ливны за </a:t>
            </a:r>
            <a:r>
              <a:rPr lang="ru-RU" sz="36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36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Овал 7"/>
          <p:cNvSpPr/>
          <p:nvPr/>
        </p:nvSpPr>
        <p:spPr>
          <a:xfrm>
            <a:off x="5013325" y="2895600"/>
            <a:ext cx="22098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1045,0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8313" y="1244600"/>
            <a:ext cx="2981325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Общегосударственные вопросы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54,1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8238" y="1233488"/>
            <a:ext cx="2957512" cy="1098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экономика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169,8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4675" y="2062163"/>
            <a:ext cx="2239963" cy="12747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48,5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363" y="3859213"/>
            <a:ext cx="2316162" cy="1185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8,4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88475" y="3849688"/>
            <a:ext cx="2270125" cy="1331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678,0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363" y="2127250"/>
            <a:ext cx="2332037" cy="1271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4275" y="4830763"/>
            <a:ext cx="2890838" cy="1069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и кинематография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36,7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8013" y="4846638"/>
            <a:ext cx="2763837" cy="1044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5,6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394781">
            <a:off x="7010400" y="2239963"/>
            <a:ext cx="484188" cy="97948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8" name="Стрелка вверх 17"/>
          <p:cNvSpPr/>
          <p:nvPr/>
        </p:nvSpPr>
        <p:spPr>
          <a:xfrm rot="15552834">
            <a:off x="3671094" y="2990056"/>
            <a:ext cx="485775" cy="234156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9" name="Стрелка вверх 18"/>
          <p:cNvSpPr/>
          <p:nvPr/>
        </p:nvSpPr>
        <p:spPr>
          <a:xfrm rot="6206570">
            <a:off x="8043863" y="2987675"/>
            <a:ext cx="484187" cy="232251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0" name="Стрелка вверх 19"/>
          <p:cNvSpPr/>
          <p:nvPr/>
        </p:nvSpPr>
        <p:spPr>
          <a:xfrm rot="17099293">
            <a:off x="3699669" y="1999457"/>
            <a:ext cx="484187" cy="22987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1" name="Стрелка вверх 20"/>
          <p:cNvSpPr/>
          <p:nvPr/>
        </p:nvSpPr>
        <p:spPr>
          <a:xfrm rot="4194067">
            <a:off x="8065294" y="1774032"/>
            <a:ext cx="484187" cy="24701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2" name="Стрелка вверх 21"/>
          <p:cNvSpPr/>
          <p:nvPr/>
        </p:nvSpPr>
        <p:spPr>
          <a:xfrm rot="13502571">
            <a:off x="4885531" y="4060032"/>
            <a:ext cx="485775" cy="9477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3" name="Стрелка вверх 22"/>
          <p:cNvSpPr/>
          <p:nvPr/>
        </p:nvSpPr>
        <p:spPr>
          <a:xfrm rot="7830774">
            <a:off x="6832600" y="4092576"/>
            <a:ext cx="484187" cy="900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4" name="Стрелка вверх 23"/>
          <p:cNvSpPr/>
          <p:nvPr/>
        </p:nvSpPr>
        <p:spPr>
          <a:xfrm rot="18701977">
            <a:off x="4644231" y="2145507"/>
            <a:ext cx="485775" cy="1154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0491788" y="0"/>
            <a:ext cx="1690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11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11542" y="1028700"/>
            <a:ext cx="117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</a:t>
            </a:r>
            <a:r>
              <a:rPr lang="ru-RU" dirty="0" smtClean="0">
                <a:solidFill>
                  <a:srgbClr val="FFFF00"/>
                </a:solidFill>
              </a:rPr>
              <a:t>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0"/>
            <a:ext cx="10972800" cy="1341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                             города Ливны за 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23554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0" y="1073150"/>
          <a:ext cx="12192000" cy="6231575"/>
        </p:xfrm>
        <a:graphic>
          <a:graphicData uri="http://schemas.openxmlformats.org/drawingml/2006/table">
            <a:tbl>
              <a:tblPr/>
              <a:tblGrid>
                <a:gridCol w="5473700"/>
                <a:gridCol w="1362075"/>
                <a:gridCol w="1419225"/>
                <a:gridCol w="3937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(+,-) к уровню прошлого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88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1087100" y="717550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b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12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77586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педагогических работников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39938" r:id="rId3" imgW="4474852" imgH="5047925" progId="Excel.Sheet.8">
              <p:embed/>
            </p:oleObj>
          </a:graphicData>
        </a:graphic>
      </p:graphicFrame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1087100" y="717550"/>
            <a:ext cx="110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 smtClean="0">
                <a:solidFill>
                  <a:srgbClr val="FFFF00"/>
                </a:solidFill>
              </a:rPr>
              <a:t>.</a:t>
            </a:r>
            <a:endParaRPr lang="ru-RU" b="0" dirty="0">
              <a:solidFill>
                <a:srgbClr val="FFFF00"/>
              </a:solidFill>
            </a:endParaRP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13</a:t>
            </a:r>
            <a:endParaRPr lang="ru-RU" dirty="0">
              <a:solidFill>
                <a:srgbClr val="00FF00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538844"/>
          <a:ext cx="11952514" cy="631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4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ОБРАЗОВАНИЯ В 2018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0962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14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3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 НА ОБРАЗОВАНИЕ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678,0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50087" y="2220686"/>
            <a:ext cx="26615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ДОПОЛНИТЕЛЬНОЕ ОБРАЗОВАНИЕ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48,8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8071" y="2351314"/>
            <a:ext cx="2759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ДОШКОЛЬНОЕ 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234,4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5914" y="2579915"/>
            <a:ext cx="289015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ОБЩЕЕ ОБРАЗОВАНИЕ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371,1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80014" y="3918858"/>
            <a:ext cx="238397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МОЛОДЕЖНАЯ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1,9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60029" y="3918857"/>
            <a:ext cx="2155371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ДРУГИЕ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21,8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64" name="Picture 4" descr="C:\Users\User\Pictures\maxresdefault.jpg"/>
          <p:cNvPicPr>
            <a:picLocks noChangeAspect="1" noChangeArrowheads="1"/>
          </p:cNvPicPr>
          <p:nvPr/>
        </p:nvPicPr>
        <p:blipFill>
          <a:blip r:embed="rId4" cstate="print"/>
          <a:srcRect b="9843"/>
          <a:stretch>
            <a:fillRect/>
          </a:stretch>
        </p:blipFill>
        <p:spPr bwMode="auto">
          <a:xfrm>
            <a:off x="0" y="4278086"/>
            <a:ext cx="3151415" cy="2579914"/>
          </a:xfrm>
          <a:prstGeom prst="rect">
            <a:avLst/>
          </a:prstGeom>
          <a:noFill/>
        </p:spPr>
      </p:pic>
      <p:pic>
        <p:nvPicPr>
          <p:cNvPr id="40965" name="Picture 5" descr="C:\Users\User\Pictures\shkoly-pit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9700" y="4245429"/>
            <a:ext cx="3162300" cy="2612571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2041071" y="1632856"/>
            <a:ext cx="2155372" cy="7184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</p:cNvCxnSpPr>
          <p:nvPr/>
        </p:nvCxnSpPr>
        <p:spPr>
          <a:xfrm rot="5400000">
            <a:off x="5906861" y="2273755"/>
            <a:ext cx="555172" cy="244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6" y="1583871"/>
            <a:ext cx="1787979" cy="6368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543301" y="2710542"/>
            <a:ext cx="2090058" cy="3918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879771" y="2830285"/>
            <a:ext cx="2051959" cy="1578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4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КУЛЬТУРЫ В 2018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1986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15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41271" y="914400"/>
            <a:ext cx="4800599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 В СФЕРЕ КУЛЬТУРЫ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36,7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1671" y="2351315"/>
            <a:ext cx="463731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8,0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8070" y="2351314"/>
            <a:ext cx="44087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КУЛЬТУРА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28,7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481946" y="1779814"/>
            <a:ext cx="1567541" cy="6041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147957" y="1730829"/>
            <a:ext cx="1224641" cy="6531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1987" name="Picture 3" descr="C:\Users\User\Pictures\IMG_4583-1024x683.jpg"/>
          <p:cNvPicPr>
            <a:picLocks noChangeAspect="1" noChangeArrowheads="1"/>
          </p:cNvPicPr>
          <p:nvPr/>
        </p:nvPicPr>
        <p:blipFill>
          <a:blip r:embed="rId4" cstate="print"/>
          <a:srcRect b="21443"/>
          <a:stretch>
            <a:fillRect/>
          </a:stretch>
        </p:blipFill>
        <p:spPr bwMode="auto">
          <a:xfrm>
            <a:off x="8049986" y="3788229"/>
            <a:ext cx="4142014" cy="3069771"/>
          </a:xfrm>
          <a:prstGeom prst="rect">
            <a:avLst/>
          </a:prstGeom>
          <a:noFill/>
        </p:spPr>
      </p:pic>
      <p:pic>
        <p:nvPicPr>
          <p:cNvPr id="41989" name="Picture 5" descr="C:\Users\User\Pictures\i4CI3VOJ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37214"/>
            <a:ext cx="4000500" cy="3020786"/>
          </a:xfrm>
          <a:prstGeom prst="rect">
            <a:avLst/>
          </a:prstGeom>
          <a:noFill/>
        </p:spPr>
      </p:pic>
      <p:pic>
        <p:nvPicPr>
          <p:cNvPr id="41990" name="Picture 6" descr="C:\Users\User\Pictures\Ливенский-краеведческий-муз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2770" y="3798207"/>
            <a:ext cx="3657601" cy="30597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4"/>
            <a:ext cx="1097280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СОЦИАЛЬНОЙ ПОЛИТИКИ В 2018 ГОДУ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4034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16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3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43,9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33758" y="1910443"/>
            <a:ext cx="26615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ОХРАНА СЕМЬИ И ДЕТСТВА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29,0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1742" y="2008414"/>
            <a:ext cx="2759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ПЕНСИОННОЕ ОБЕСПЕЧЕНИЕ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7,4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8771" y="3086100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СОЦИАЛЬНОЕ ОБЕСПЕЧЕНИЕ НАСЕЛЕНИЯ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4,0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500" y="3086100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3,5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992087" y="1632856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  <a:endCxn id="15" idx="0"/>
          </p:cNvCxnSpPr>
          <p:nvPr/>
        </p:nvCxnSpPr>
        <p:spPr>
          <a:xfrm rot="16200000" flipH="1">
            <a:off x="6580413" y="1624692"/>
            <a:ext cx="1077686" cy="184512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6" y="1583871"/>
            <a:ext cx="1771650" cy="3265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0"/>
          </p:cNvCxnSpPr>
          <p:nvPr/>
        </p:nvCxnSpPr>
        <p:spPr>
          <a:xfrm rot="10800000" flipV="1">
            <a:off x="4441373" y="1992084"/>
            <a:ext cx="1698181" cy="109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4035" name="Picture 3" descr="C:\Users\User\Pictures\Gorod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147456"/>
            <a:ext cx="3331029" cy="2710543"/>
          </a:xfrm>
          <a:prstGeom prst="rect">
            <a:avLst/>
          </a:prstGeom>
          <a:noFill/>
        </p:spPr>
      </p:pic>
      <p:pic>
        <p:nvPicPr>
          <p:cNvPr id="44036" name="Picture 4" descr="C:\Users\User\Pictures\depositphotos_12033285-stock-photo-circle-o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042" y="4065814"/>
            <a:ext cx="3194957" cy="2792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42" y="244929"/>
            <a:ext cx="10515599" cy="119805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Инфраструктурное и экономическое развитие города </a:t>
            </a:r>
            <a:r>
              <a:rPr lang="ru-RU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Ливны 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Объект 13"/>
          <p:cNvGraphicFramePr>
            <a:graphicFrameLocks noGrp="1"/>
          </p:cNvGraphicFramePr>
          <p:nvPr>
            <p:ph idx="1"/>
          </p:nvPr>
        </p:nvGraphicFramePr>
        <p:xfrm>
          <a:off x="1663928" y="1550988"/>
          <a:ext cx="9472612" cy="4867275"/>
        </p:xfrm>
        <a:graphic>
          <a:graphicData uri="http://schemas.openxmlformats.org/presentationml/2006/ole">
            <p:oleObj spid="_x0000_s24578" name="Worksheet" r:id="rId3" imgW="9608807" imgH="4937861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0417629" y="873125"/>
            <a:ext cx="177437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9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534650" y="0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17</a:t>
            </a:r>
            <a:endParaRPr lang="ru-RU" sz="2400" dirty="0">
              <a:solidFill>
                <a:srgbClr val="00FF00"/>
              </a:solidFill>
            </a:endParaRPr>
          </a:p>
        </p:txBody>
      </p:sp>
      <p:pic>
        <p:nvPicPr>
          <p:cNvPr id="24579" name="Picture 3" descr="C:\Users\User\Pictures\Капитана Филипп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8300" y="4441371"/>
            <a:ext cx="2933700" cy="2416629"/>
          </a:xfrm>
          <a:prstGeom prst="rect">
            <a:avLst/>
          </a:prstGeom>
          <a:noFill/>
        </p:spPr>
      </p:pic>
      <p:pic>
        <p:nvPicPr>
          <p:cNvPr id="24580" name="Picture 4" descr="C:\Users\User\Pictures\p12501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376056"/>
            <a:ext cx="2743199" cy="24819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55571" y="4637314"/>
            <a:ext cx="218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Национальная экономика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1572" y="4702629"/>
            <a:ext cx="306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Жилищно-коммунальное хозяйство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165" y="146050"/>
            <a:ext cx="1010411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rgbClr val="C00000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Муниципальный дорожный фонд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4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 rot="5400000">
            <a:off x="10913269" y="3229769"/>
            <a:ext cx="1743075" cy="8143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169,5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8800" y="1112838"/>
            <a:ext cx="6827838" cy="1119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сети автомобильных дорог общего пользования  и искусственных сооружений на них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8800" y="2338388"/>
            <a:ext cx="6827838" cy="1063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сети автомобильных дорог общего пользования местного значения и искусственных сооружений на них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8800" y="3449638"/>
            <a:ext cx="6826250" cy="11287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сети автомобильных дорог общего пользования местного значения и искусственных  сооружений на них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8800" y="4638675"/>
            <a:ext cx="6858000" cy="962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моста по улице Др. Народов через реку Сосна 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11337925" y="57912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11500" y="5661025"/>
            <a:ext cx="68580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дворовых территорий многоквартирных домов, проездов к дворовым территориям многоквартирных домов</a:t>
            </a:r>
          </a:p>
        </p:txBody>
      </p:sp>
      <p:sp>
        <p:nvSpPr>
          <p:cNvPr id="40" name="Овал 39"/>
          <p:cNvSpPr/>
          <p:nvPr/>
        </p:nvSpPr>
        <p:spPr>
          <a:xfrm>
            <a:off x="1484510" y="4739853"/>
            <a:ext cx="1831178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38,2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689456" y="2445109"/>
            <a:ext cx="1802737" cy="80605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74,2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628497" y="3618626"/>
            <a:ext cx="1802736" cy="851846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29,9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713925" y="4675347"/>
            <a:ext cx="1808747" cy="85588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54,1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9744406" y="5744582"/>
            <a:ext cx="1808746" cy="86331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80237" y="1289008"/>
            <a:ext cx="1735451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9,6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24237" y="2477021"/>
            <a:ext cx="1774793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80,0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469270" y="3636645"/>
            <a:ext cx="1787367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36,2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689457" y="1295204"/>
            <a:ext cx="1802738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499750" y="5809305"/>
            <a:ext cx="1787367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 rot="16200000">
            <a:off x="184944" y="3166269"/>
            <a:ext cx="1744663" cy="860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165,1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endParaRPr lang="ru-RU" sz="3600" b="0" dirty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25641" name="TextBox 23"/>
          <p:cNvSpPr txBox="1">
            <a:spLocks noChangeArrowheads="1"/>
          </p:cNvSpPr>
          <p:nvPr/>
        </p:nvSpPr>
        <p:spPr bwMode="auto">
          <a:xfrm>
            <a:off x="1468438" y="736600"/>
            <a:ext cx="185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42" name="TextBox 24"/>
          <p:cNvSpPr txBox="1">
            <a:spLocks noChangeArrowheads="1"/>
          </p:cNvSpPr>
          <p:nvPr/>
        </p:nvSpPr>
        <p:spPr bwMode="auto">
          <a:xfrm>
            <a:off x="9790113" y="763588"/>
            <a:ext cx="1889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43" name="TextBox 25"/>
          <p:cNvSpPr txBox="1">
            <a:spLocks noChangeArrowheads="1"/>
          </p:cNvSpPr>
          <p:nvPr/>
        </p:nvSpPr>
        <p:spPr bwMode="auto">
          <a:xfrm>
            <a:off x="5773738" y="712788"/>
            <a:ext cx="1116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млн.руб.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10491788" y="0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18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050" y="410470"/>
            <a:ext cx="10515600" cy="840779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бюджета города Ливны</a:t>
            </a:r>
            <a:endParaRPr lang="ru-RU" sz="48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90577"/>
            <a:ext cx="12059662" cy="5006437"/>
          </a:xfrm>
        </p:spPr>
        <p:txBody>
          <a:bodyPr rtlCol="0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01.01.2018 года – 80,0 млн.руб.: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Получение кредитов в 2018 году – 85,0 млн.руб.,  в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организации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70,0 млн.руб.;	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-казначейство – 15,0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Погашение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2018 году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в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-казначейство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млн.руб.</a:t>
            </a:r>
            <a:endParaRPr lang="ru-RU" sz="3300" b="1" dirty="0" smtClean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</a:t>
            </a: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01.01.2019 </a:t>
            </a: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– </a:t>
            </a: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80,0 млн.руб</a:t>
            </a: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319657" y="0"/>
            <a:ext cx="1878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19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93"/>
            <a:ext cx="12192000" cy="68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44009" y="411479"/>
            <a:ext cx="7851005" cy="10983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13560"/>
            <a:ext cx="12192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6600" dirty="0">
              <a:ln w="11430"/>
              <a:solidFill>
                <a:srgbClr val="1A0BD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23114" y="195943"/>
            <a:ext cx="1632857" cy="1600199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C:\Users\Fin7\Desktop\img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76400" y="376238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Поступило доходов во все уровни бюджетов за 2017-2018 годы</a:t>
            </a:r>
          </a:p>
        </p:txBody>
      </p:sp>
      <p:graphicFrame>
        <p:nvGraphicFramePr>
          <p:cNvPr id="14338" name="Объект 13"/>
          <p:cNvGraphicFramePr>
            <a:graphicFrameLocks noGrp="1"/>
          </p:cNvGraphicFramePr>
          <p:nvPr>
            <p:ph idx="1"/>
          </p:nvPr>
        </p:nvGraphicFramePr>
        <p:xfrm>
          <a:off x="898070" y="1412875"/>
          <a:ext cx="11293930" cy="5435600"/>
        </p:xfrm>
        <a:graphic>
          <a:graphicData uri="http://schemas.openxmlformats.org/presentationml/2006/ole">
            <p:oleObj spid="_x0000_s14338" name="Worksheet" r:id="rId3" imgW="9113574" imgH="5608347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1480" y="100051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0561638" y="1025525"/>
            <a:ext cx="1630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30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31475" y="0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3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04320"/>
            <a:ext cx="10878562" cy="123922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города Ливны за 2017 - 2018 годы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0760075" y="1328738"/>
            <a:ext cx="1431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363" y="1844675"/>
            <a:ext cx="2209800" cy="1706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963,0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1563" y="1858963"/>
            <a:ext cx="2286000" cy="1706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983,9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7163" y="1858963"/>
            <a:ext cx="2408237" cy="1692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1019,7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40875" y="1844675"/>
            <a:ext cx="2346325" cy="1660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1045,0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4838" y="4968875"/>
            <a:ext cx="3017837" cy="150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20,9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6363" y="4937125"/>
            <a:ext cx="3017837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25,3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 rot="10800000">
            <a:off x="2895600" y="3306763"/>
            <a:ext cx="957263" cy="1662112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8778875" y="3276600"/>
            <a:ext cx="898525" cy="1660525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2795588" y="1350963"/>
            <a:ext cx="1382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2017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8623300" y="1371600"/>
            <a:ext cx="1382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2018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331450" y="23813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4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493838" y="346075"/>
            <a:ext cx="10504487" cy="11017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Исполнение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бюджета города Ливны в разрезе основных доходных источников</a:t>
            </a:r>
          </a:p>
        </p:txBody>
      </p:sp>
      <p:graphicFrame>
        <p:nvGraphicFramePr>
          <p:cNvPr id="16386" name="Объект 13"/>
          <p:cNvGraphicFramePr>
            <a:graphicFrameLocks noGrp="1"/>
          </p:cNvGraphicFramePr>
          <p:nvPr>
            <p:ph idx="1"/>
          </p:nvPr>
        </p:nvGraphicFramePr>
        <p:xfrm>
          <a:off x="914400" y="1390650"/>
          <a:ext cx="10842171" cy="5359400"/>
        </p:xfrm>
        <a:graphic>
          <a:graphicData uri="http://schemas.openxmlformats.org/presentationml/2006/ole">
            <p:oleObj spid="_x0000_s16386" name="Worksheet" r:id="rId3" imgW="9380287" imgH="5486441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0526713" y="1152525"/>
            <a:ext cx="1665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3000" b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352088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5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93838" y="0"/>
            <a:ext cx="10504487" cy="19653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Динамика поступлений основных доходных источников в бюджет города Ливны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0993438" y="1158875"/>
            <a:ext cx="11985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cs typeface="Arial" charset="0"/>
              </a:rPr>
              <a:t>млн.руб.</a:t>
            </a:r>
            <a:endParaRPr lang="ru-RU" sz="3000" b="0">
              <a:cs typeface="Arial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638" y="1679575"/>
          <a:ext cx="12170733" cy="517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78"/>
                <a:gridCol w="2855685"/>
                <a:gridCol w="2855685"/>
                <a:gridCol w="2855685"/>
              </a:tblGrid>
              <a:tr h="78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Отклонения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(+,-) к уровню 2017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5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190,0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198,1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совокупный доход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37,5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-0,7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6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имущество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-1,9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продажи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-1,5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10661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6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251460"/>
            <a:ext cx="1077588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 бюджета города Ливны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4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7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95943" y="881743"/>
          <a:ext cx="11996057" cy="577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251460"/>
            <a:ext cx="1077588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бюджета города Ливны </a:t>
            </a:r>
            <a:endParaRPr lang="ru-RU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4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8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8843" y="719666"/>
          <a:ext cx="11653157" cy="61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363" y="244475"/>
            <a:ext cx="9967912" cy="1585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за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Диаграмма 11"/>
          <p:cNvGraphicFramePr>
            <a:graphicFrameLocks/>
          </p:cNvGraphicFramePr>
          <p:nvPr/>
        </p:nvGraphicFramePr>
        <p:xfrm>
          <a:off x="4033838" y="1436688"/>
          <a:ext cx="8172450" cy="5016500"/>
        </p:xfrm>
        <a:graphic>
          <a:graphicData uri="http://schemas.openxmlformats.org/presentationml/2006/ole">
            <p:oleObj spid="_x0000_s19459" name="Worksheet" r:id="rId4" imgW="8640999" imgH="5074898" progId="Excel.Sheet.8">
              <p:embed/>
            </p:oleObj>
          </a:graphicData>
        </a:graphic>
      </p:graphicFrame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9078687" y="3956503"/>
            <a:ext cx="1861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00"/>
                </a:solidFill>
                <a:cs typeface="Arial" charset="0"/>
              </a:rPr>
              <a:t>1045,0</a:t>
            </a:r>
            <a:endParaRPr lang="ru-RU" sz="4000" dirty="0">
              <a:solidFill>
                <a:srgbClr val="00FF00"/>
              </a:solidFill>
              <a:cs typeface="Arial" charset="0"/>
            </a:endParaRPr>
          </a:p>
        </p:txBody>
      </p:sp>
      <p:graphicFrame>
        <p:nvGraphicFramePr>
          <p:cNvPr id="19461" name="Диаграмма 11"/>
          <p:cNvGraphicFramePr>
            <a:graphicFrameLocks/>
          </p:cNvGraphicFramePr>
          <p:nvPr/>
        </p:nvGraphicFramePr>
        <p:xfrm>
          <a:off x="0" y="1584325"/>
          <a:ext cx="4572000" cy="5259388"/>
        </p:xfrm>
        <a:graphic>
          <a:graphicData uri="http://schemas.openxmlformats.org/presentationml/2006/ole">
            <p:oleObj spid="_x0000_s19461" name="Worksheet" r:id="rId5" imgW="4945420" imgH="5516917" progId="Excel.Sheet.8">
              <p:embed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1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9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800" y="115932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млн.руб.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537</Words>
  <Application>Microsoft Office PowerPoint</Application>
  <PresentationFormat>Произвольный</PresentationFormat>
  <Paragraphs>222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Worksheet</vt:lpstr>
      <vt:lpstr>Лист Microsoft Office Excel 97-2003</vt:lpstr>
      <vt:lpstr>Слайд 1</vt:lpstr>
      <vt:lpstr>Слайд 2</vt:lpstr>
      <vt:lpstr>Поступило доходов во все уровни бюджетов за 2017-2018 годы</vt:lpstr>
      <vt:lpstr>Основные параметры исполнения бюджета города Ливны за 2017 - 2018 годы</vt:lpstr>
      <vt:lpstr>Исполнение бюджета города Ливны в разрезе основных доходных источников</vt:lpstr>
      <vt:lpstr>Динамика поступлений основных доходных источников в бюджет города Ливны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Инфраструктурное и экономическое развитие города Ливны </vt:lpstr>
      <vt:lpstr>Слайд 18</vt:lpstr>
      <vt:lpstr>Муниципальный долг бюджета города Ливны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User</cp:lastModifiedBy>
  <cp:revision>402</cp:revision>
  <cp:lastPrinted>2016-06-10T08:17:40Z</cp:lastPrinted>
  <dcterms:created xsi:type="dcterms:W3CDTF">2016-03-25T11:58:23Z</dcterms:created>
  <dcterms:modified xsi:type="dcterms:W3CDTF">2019-05-13T06:21:07Z</dcterms:modified>
</cp:coreProperties>
</file>