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92" r:id="rId3"/>
    <p:sldId id="277" r:id="rId4"/>
    <p:sldId id="284" r:id="rId5"/>
    <p:sldId id="291" r:id="rId6"/>
    <p:sldId id="293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9999"/>
    <a:srgbClr val="FD33E0"/>
    <a:srgbClr val="00FF00"/>
    <a:srgbClr val="3002C4"/>
    <a:srgbClr val="FFFF00"/>
    <a:srgbClr val="260600"/>
    <a:srgbClr val="990033"/>
    <a:srgbClr val="0F0179"/>
    <a:srgbClr val="9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254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830036530015311E-2"/>
          <c:y val="0.16688893110085021"/>
          <c:w val="0.62477429935940076"/>
          <c:h val="0.832742890823478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explosion val="26"/>
          <c:dPt>
            <c:idx val="2"/>
            <c:spPr>
              <a:solidFill>
                <a:srgbClr val="FF9999"/>
              </a:solidFill>
            </c:spPr>
          </c:dPt>
          <c:dPt>
            <c:idx val="3"/>
            <c:spPr>
              <a:solidFill>
                <a:srgbClr val="FD33E0"/>
              </a:solidFill>
            </c:spPr>
          </c:dPt>
          <c:dPt>
            <c:idx val="4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2.4952379857235248E-2"/>
                  <c:y val="1.4482757047759329E-3"/>
                </c:manualLayout>
              </c:layout>
              <c:showVal val="1"/>
            </c:dLbl>
            <c:dLbl>
              <c:idx val="1"/>
              <c:layout>
                <c:manualLayout>
                  <c:x val="-8.5417453828177198E-2"/>
                  <c:y val="-3.5249466711977692E-2"/>
                </c:manualLayout>
              </c:layout>
              <c:showVal val="1"/>
            </c:dLbl>
            <c:dLbl>
              <c:idx val="2"/>
              <c:layout>
                <c:manualLayout>
                  <c:x val="6.1559283891910184E-2"/>
                  <c:y val="2.014227313143925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38100">
                  <a:solidFill>
                    <a:srgbClr val="FFFF00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52.7</c:v>
                </c:pt>
                <c:pt idx="1">
                  <c:v>136</c:v>
                </c:pt>
                <c:pt idx="2">
                  <c:v>308.3</c:v>
                </c:pt>
                <c:pt idx="3">
                  <c:v>59.9</c:v>
                </c:pt>
                <c:pt idx="4" formatCode="General">
                  <c:v>2.1</c:v>
                </c:pt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0268818140869473"/>
          <c:y val="0.16609343838246746"/>
          <c:w val="0.39622198516676754"/>
          <c:h val="0.75942381108620061"/>
        </c:manualLayout>
      </c:layout>
      <c:txPr>
        <a:bodyPr/>
        <a:lstStyle/>
        <a:p>
          <a:pPr>
            <a:defRPr sz="2000">
              <a:solidFill>
                <a:srgbClr val="FFFF00"/>
              </a:solidFill>
              <a:latin typeface="Arial Black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0.67718</cdr:x>
      <cdr:y>0.76624</cdr:y>
    </cdr:from>
    <cdr:to>
      <cdr:x>0.96932</cdr:x>
      <cdr:y>0.90604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91273" y="4703440"/>
          <a:ext cx="3404354" cy="858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Arial Black" pitchFamily="34" charset="0"/>
            </a:rPr>
            <a:t>Прочие безвозмездные поступления</a:t>
          </a:r>
          <a:endParaRPr lang="ru-RU" sz="1800" dirty="0">
            <a:solidFill>
              <a:srgbClr val="FFFF00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B7AF-9515-417B-B770-5D053F2556CB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DB7-8E68-41FA-AD20-66F1C05BE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5036-C78D-416A-8FE0-AF483A098577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357-5D03-4956-97B9-0990D623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0CFE-2CD4-423C-83DD-40F13049EEDB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001-8B27-4A2E-8A8D-01555758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D57A-12E6-4137-ACF3-FF4675F9F667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0A00-AB49-4A1B-87DB-5F59A706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EBA-2478-4894-98DE-163AC95CBCB3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2361-CCA4-44BF-AC8C-84BB167D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0341-8B63-497C-A0C5-7324F158B381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2160-4033-40BB-AF42-762B66F25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220F-D3BF-4578-AA45-775BBD6CAA3B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7B3-EA8C-4952-9C09-BE7CA37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3D4A-05D2-42AF-B316-F675AD612E36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CE5D-1F99-41B0-8039-A30A4CAE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9B44-FF48-4AC8-BEF5-54BB94F97130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E81-455C-4A48-9198-1F384219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D428-0F08-4DAB-B211-6B386B859260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EA82-A704-4B3E-B4A9-34079D92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556-F8F0-4882-8909-533FA67C26A5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D23A-70DE-4425-B290-57E681E34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BFA35-7D68-4134-94EC-B63CE9E0B604}" type="datetimeFigureOut">
              <a:rPr lang="ru-RU"/>
              <a:pPr>
                <a:defRPr/>
              </a:pPr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E6DCDB-FB9B-474B-8723-F1FD8319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F:\Кузнецова\БЮДЖЕТ ДЛЯ ГРАЖДАН\2023\красивая облож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244008" y="0"/>
            <a:ext cx="9516521" cy="10983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96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0000CC"/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Администрация города Ливны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Орловской области</a:t>
            </a:r>
            <a:endParaRPr lang="ru-RU" sz="3400" dirty="0" smtClean="0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072348"/>
            <a:ext cx="12192000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Исполнение бюджета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города Ливны  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Орловской области   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 1 полугодие 2023 года</a:t>
            </a:r>
            <a:endParaRPr lang="ru-RU" sz="600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0"/>
            <a:ext cx="1264920" cy="1325880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Доходная часть городского бюджета за </a:t>
            </a:r>
            <a:b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полугодие 2022 г. и 1 полугодие 2023 г.</a:t>
            </a:r>
          </a:p>
        </p:txBody>
      </p:sp>
      <p:graphicFrame>
        <p:nvGraphicFramePr>
          <p:cNvPr id="14338" name="Объект 13"/>
          <p:cNvGraphicFramePr>
            <a:graphicFrameLocks noGrp="1"/>
          </p:cNvGraphicFramePr>
          <p:nvPr>
            <p:ph idx="1"/>
          </p:nvPr>
        </p:nvGraphicFramePr>
        <p:xfrm>
          <a:off x="0" y="1635125"/>
          <a:ext cx="12191999" cy="4830763"/>
        </p:xfrm>
        <a:graphic>
          <a:graphicData uri="http://schemas.openxmlformats.org/presentationml/2006/ole">
            <p:oleObj spid="_x0000_s49154" name="Worksheet" r:id="rId3" imgW="9334699" imgH="5733961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0433957" y="1025525"/>
            <a:ext cx="17580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531475" y="0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2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93838" y="346075"/>
            <a:ext cx="10504487" cy="11017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Исполнение</a:t>
            </a:r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бюджета города Ливны в разрезе основных доходных источников</a:t>
            </a:r>
          </a:p>
        </p:txBody>
      </p:sp>
      <p:graphicFrame>
        <p:nvGraphicFramePr>
          <p:cNvPr id="16386" name="Объект 13"/>
          <p:cNvGraphicFramePr>
            <a:graphicFrameLocks noGrp="1"/>
          </p:cNvGraphicFramePr>
          <p:nvPr>
            <p:ph idx="1"/>
          </p:nvPr>
        </p:nvGraphicFramePr>
        <p:xfrm>
          <a:off x="0" y="1793632"/>
          <a:ext cx="12191999" cy="5064368"/>
        </p:xfrm>
        <a:graphic>
          <a:graphicData uri="http://schemas.openxmlformats.org/presentationml/2006/ole">
            <p:oleObj spid="_x0000_s16386" name="Worksheet" r:id="rId3" imgW="4210150" imgH="1657216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0526713" y="1152525"/>
            <a:ext cx="1665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3000" b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352088" y="0"/>
            <a:ext cx="1536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3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670" y="251460"/>
            <a:ext cx="1077588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Безвозмездные поступления бюджета города Ливны за 1 полугодие 2023 г.</a:t>
            </a:r>
            <a:endParaRPr lang="ru-RU" sz="3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2614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585450" y="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4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8843" y="719666"/>
          <a:ext cx="11653157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64586" y="1208314"/>
            <a:ext cx="11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875" y="0"/>
            <a:ext cx="10972800" cy="134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расходов бюджета                               города Ливны </a:t>
            </a:r>
          </a:p>
          <a:p>
            <a:endParaRPr lang="ru-RU" b="0" dirty="0">
              <a:latin typeface="Calibri" pitchFamily="34" charset="0"/>
            </a:endParaRPr>
          </a:p>
        </p:txBody>
      </p:sp>
      <p:graphicFrame>
        <p:nvGraphicFramePr>
          <p:cNvPr id="23554" name="Диаграмма 9"/>
          <p:cNvGraphicFramePr>
            <a:graphicFrameLocks/>
          </p:cNvGraphicFramePr>
          <p:nvPr/>
        </p:nvGraphicFramePr>
        <p:xfrm>
          <a:off x="1350963" y="820738"/>
          <a:ext cx="4475162" cy="5051425"/>
        </p:xfrm>
        <a:graphic>
          <a:graphicData uri="http://schemas.openxmlformats.org/presentationml/2006/ole">
            <p:oleObj spid="_x0000_s47106" r:id="rId3" imgW="4474852" imgH="5047925" progId="Excel.Sheet.8">
              <p:embed/>
            </p:oleObj>
          </a:graphicData>
        </a:graphic>
      </p:graphicFrame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-1" y="1185193"/>
          <a:ext cx="12192001" cy="5672807"/>
        </p:xfrm>
        <a:graphic>
          <a:graphicData uri="http://schemas.openxmlformats.org/drawingml/2006/table">
            <a:tbl>
              <a:tblPr/>
              <a:tblGrid>
                <a:gridCol w="5473701"/>
                <a:gridCol w="1894254"/>
                <a:gridCol w="1793631"/>
                <a:gridCol w="3030415"/>
              </a:tblGrid>
              <a:tr h="110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полугодие 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полугодие 202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(+,-) к уровню прошлого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6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хоз-во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65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+151,9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612" name="TextBox 11"/>
          <p:cNvSpPr txBox="1">
            <a:spLocks noChangeArrowheads="1"/>
          </p:cNvSpPr>
          <p:nvPr/>
        </p:nvSpPr>
        <p:spPr bwMode="auto">
          <a:xfrm>
            <a:off x="10023231" y="717550"/>
            <a:ext cx="2168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0" dirty="0">
              <a:solidFill>
                <a:srgbClr val="FFFF00"/>
              </a:solidFill>
            </a:endParaRP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10871200" y="0"/>
            <a:ext cx="1198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СЛАЙД </a:t>
            </a:r>
            <a:r>
              <a:rPr lang="ru-RU" dirty="0" smtClean="0">
                <a:solidFill>
                  <a:srgbClr val="00FF00"/>
                </a:solidFill>
              </a:rPr>
              <a:t>5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61981" cy="11919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Овал 7"/>
          <p:cNvSpPr/>
          <p:nvPr/>
        </p:nvSpPr>
        <p:spPr>
          <a:xfrm>
            <a:off x="7491047" y="3745524"/>
            <a:ext cx="1565030" cy="1846384"/>
          </a:xfrm>
          <a:prstGeom prst="ellipse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261981" cy="11919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195754" y="351692"/>
            <a:ext cx="10216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ИТОГИ ИСПОЛНЕНИЯ БЮДЖЕТА ГОРОДА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ЗА 1 ПОЛУГОДИЕ 2023 ГОДА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539" y="2708030"/>
            <a:ext cx="109903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ДОХОДЫ – 758,8 МЛН. РУБЛЕЙ</a:t>
            </a:r>
          </a:p>
          <a:p>
            <a:pPr algn="ctr"/>
            <a:endParaRPr lang="ru-RU" sz="4800" dirty="0" smtClean="0">
              <a:solidFill>
                <a:srgbClr val="FFFF00"/>
              </a:solidFill>
            </a:endParaRPr>
          </a:p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РАСХОДЫ – 736,8 МЛН. РУБЛЕЙ</a:t>
            </a:r>
          </a:p>
          <a:p>
            <a:pPr algn="ctr"/>
            <a:endParaRPr lang="ru-RU" sz="4800" dirty="0" smtClean="0">
              <a:solidFill>
                <a:srgbClr val="FFFF00"/>
              </a:solidFill>
            </a:endParaRPr>
          </a:p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ПРОФИЦИТ – 22,0 МЛН. РУБЛЕЙ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0871200" y="0"/>
            <a:ext cx="1198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СЛАЙД </a:t>
            </a:r>
            <a:r>
              <a:rPr lang="ru-RU" dirty="0" smtClean="0">
                <a:solidFill>
                  <a:srgbClr val="00FF00"/>
                </a:solidFill>
              </a:rPr>
              <a:t>6</a:t>
            </a:r>
            <a:endParaRPr lang="ru-RU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8194</TotalTime>
  <Words>171</Words>
  <Application>Microsoft Office PowerPoint</Application>
  <PresentationFormat>Произвольный</PresentationFormat>
  <Paragraphs>71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Worksheet</vt:lpstr>
      <vt:lpstr>Лист Microsoft Office Excel 97-2003</vt:lpstr>
      <vt:lpstr>Слайд 1</vt:lpstr>
      <vt:lpstr>Доходная часть городского бюджета за   1 полугодие 2022 г. и 1 полугодие 2023 г.</vt:lpstr>
      <vt:lpstr>Исполнение бюджета города Ливны в разрезе основных доходных источников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FinProff</dc:creator>
  <cp:lastModifiedBy>User</cp:lastModifiedBy>
  <cp:revision>667</cp:revision>
  <cp:lastPrinted>2016-06-10T08:17:40Z</cp:lastPrinted>
  <dcterms:created xsi:type="dcterms:W3CDTF">2016-03-25T11:58:23Z</dcterms:created>
  <dcterms:modified xsi:type="dcterms:W3CDTF">2023-08-28T09:30:34Z</dcterms:modified>
</cp:coreProperties>
</file>